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6858000" cx="9906000"/>
  <p:notesSz cx="6858000" cy="9144000"/>
  <p:embeddedFontLst>
    <p:embeddedFont>
      <p:font typeface="Roboto Thin"/>
      <p:regular r:id="rId41"/>
      <p:bold r:id="rId42"/>
      <p:italic r:id="rId43"/>
      <p:boldItalic r:id="rId44"/>
    </p:embeddedFont>
    <p:embeddedFont>
      <p:font typeface="Roboto"/>
      <p:regular r:id="rId45"/>
      <p:bold r:id="rId46"/>
      <p:italic r:id="rId47"/>
      <p:boldItalic r:id="rId48"/>
    </p:embeddedFont>
    <p:embeddedFont>
      <p:font typeface="Roboto Medium"/>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813193C-8601-4595-B3C2-BC4C94D92503}">
  <a:tblStyle styleId="{D813193C-8601-4595-B3C2-BC4C94D9250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RobotoThin-bold.fntdata"/><Relationship Id="rId41" Type="http://schemas.openxmlformats.org/officeDocument/2006/relationships/font" Target="fonts/RobotoThin-regular.fntdata"/><Relationship Id="rId44" Type="http://schemas.openxmlformats.org/officeDocument/2006/relationships/font" Target="fonts/RobotoThin-boldItalic.fntdata"/><Relationship Id="rId43" Type="http://schemas.openxmlformats.org/officeDocument/2006/relationships/font" Target="fonts/RobotoThin-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edium-italic.fntdata"/><Relationship Id="rId50" Type="http://schemas.openxmlformats.org/officeDocument/2006/relationships/font" Target="fonts/RobotoMedium-bold.fntdata"/><Relationship Id="rId52" Type="http://schemas.openxmlformats.org/officeDocument/2006/relationships/font" Target="fonts/RobotoMedium-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0"/>
              </a:spcBef>
              <a:spcAft>
                <a:spcPts val="0"/>
              </a:spcAft>
              <a:buClr>
                <a:schemeClr val="dk1"/>
              </a:buClr>
              <a:buSzPts val="1200"/>
              <a:buFont typeface="Arial"/>
              <a:buChar char="&gt;"/>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Noto Sans Symbols"/>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gt;"/>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Noto Sans Symbols"/>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gt;"/>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5" name="Google Shape;5;n"/>
          <p:cNvSpPr txBox="1"/>
          <p:nvPr>
            <p:ph idx="3" type="hdr"/>
          </p:nvPr>
        </p:nvSpPr>
        <p:spPr>
          <a:xfrm>
            <a:off x="476670" y="179512"/>
            <a:ext cx="3407942" cy="279276"/>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4941168" y="179512"/>
            <a:ext cx="1483197" cy="279276"/>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476671" y="8685212"/>
            <a:ext cx="3407941" cy="279276"/>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661248" y="8685213"/>
            <a:ext cx="763117" cy="2792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BE"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30" name="Google Shape;230;p1: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0: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 </a:t>
            </a:r>
            <a:endParaRPr b="0" i="0" sz="1200" u="none" cap="none" strike="noStrike">
              <a:solidFill>
                <a:schemeClr val="dk1"/>
              </a:solidFill>
              <a:latin typeface="Arial"/>
              <a:ea typeface="Arial"/>
              <a:cs typeface="Arial"/>
              <a:sym typeface="Arial"/>
            </a:endParaRPr>
          </a:p>
          <a:p>
            <a:pPr indent="-171419" lvl="0" marL="171419" marR="0" rtl="0" algn="l">
              <a:lnSpc>
                <a:spcPct val="100000"/>
              </a:lnSpc>
              <a:spcBef>
                <a:spcPts val="0"/>
              </a:spcBef>
              <a:spcAft>
                <a:spcPts val="0"/>
              </a:spcAft>
              <a:buClr>
                <a:schemeClr val="dk1"/>
              </a:buClr>
              <a:buSzPts val="1200"/>
              <a:buFont typeface="Arial"/>
              <a:buChar char="&gt;"/>
            </a:pPr>
            <a:r>
              <a:rPr b="0" i="0" lang="nl-BE" sz="1200" u="none" cap="none" strike="noStrike">
                <a:solidFill>
                  <a:schemeClr val="dk1"/>
                </a:solidFill>
                <a:latin typeface="Arial"/>
                <a:ea typeface="Arial"/>
                <a:cs typeface="Arial"/>
                <a:sym typeface="Arial"/>
              </a:rPr>
              <a:t>B&amp;W: burgemeester en wethouders (~CBS)</a:t>
            </a:r>
            <a:endParaRPr b="0" i="0" sz="1200" u="none" cap="none" strike="noStrike">
              <a:solidFill>
                <a:schemeClr val="dk1"/>
              </a:solidFill>
              <a:latin typeface="Arial"/>
              <a:ea typeface="Arial"/>
              <a:cs typeface="Arial"/>
              <a:sym typeface="Arial"/>
            </a:endParaRPr>
          </a:p>
          <a:p>
            <a:pPr indent="-171419" lvl="0" marL="171419" marR="0" rtl="0" algn="l">
              <a:lnSpc>
                <a:spcPct val="100000"/>
              </a:lnSpc>
              <a:spcBef>
                <a:spcPts val="0"/>
              </a:spcBef>
              <a:spcAft>
                <a:spcPts val="0"/>
              </a:spcAft>
              <a:buClr>
                <a:schemeClr val="dk1"/>
              </a:buClr>
              <a:buSzPts val="1200"/>
              <a:buFont typeface="Arial"/>
              <a:buChar char="&gt;"/>
            </a:pPr>
            <a:r>
              <a:rPr b="0" i="0" lang="nl-BE" sz="1200" u="none" cap="none" strike="noStrike">
                <a:solidFill>
                  <a:schemeClr val="dk1"/>
                </a:solidFill>
                <a:latin typeface="Arial"/>
                <a:ea typeface="Arial"/>
                <a:cs typeface="Arial"/>
                <a:sym typeface="Arial"/>
              </a:rPr>
              <a:t>VTA = visual tree assessment</a:t>
            </a:r>
            <a:endParaRPr b="0" i="0" sz="1200" u="none" cap="none" strike="noStrike">
              <a:solidFill>
                <a:schemeClr val="dk1"/>
              </a:solidFill>
              <a:latin typeface="Arial"/>
              <a:ea typeface="Arial"/>
              <a:cs typeface="Arial"/>
              <a:sym typeface="Arial"/>
            </a:endParaRPr>
          </a:p>
        </p:txBody>
      </p:sp>
      <p:sp>
        <p:nvSpPr>
          <p:cNvPr id="325" name="Google Shape;325;p10: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nl-BE"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342" name="Google Shape;342;p11: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12: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350" name="Google Shape;350;p12: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13: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374" name="Google Shape;374;p13: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14: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383" name="Google Shape;383;p14: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15: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18" name="Google Shape;418;p15: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16: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p:txBody>
      </p:sp>
      <p:sp>
        <p:nvSpPr>
          <p:cNvPr id="426" name="Google Shape;426;p16: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17: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Wegens complex en grootst gegeven: opdeling van het gegevensmodel in verscheidene functionele delen. </a:t>
            </a:r>
            <a:endParaRPr b="0" i="0" sz="1200" u="none" cap="none" strike="noStrike">
              <a:solidFill>
                <a:schemeClr val="dk1"/>
              </a:solidFill>
              <a:latin typeface="Arial"/>
              <a:ea typeface="Arial"/>
              <a:cs typeface="Arial"/>
              <a:sym typeface="Arial"/>
            </a:endParaRPr>
          </a:p>
        </p:txBody>
      </p:sp>
      <p:sp>
        <p:nvSpPr>
          <p:cNvPr id="433" name="Google Shape;433;p17: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8: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LOD geometrie</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Collecties - Functionele Relaties</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Combineren van verscheidene doelen</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Beheerdeel met fysiek voorkomen (2D) &amp; Beheerelement (“3D”)</a:t>
            </a:r>
            <a:endParaRPr b="0" i="0" sz="1200" u="none" cap="none" strike="noStrike">
              <a:solidFill>
                <a:schemeClr val="dk1"/>
              </a:solidFill>
              <a:latin typeface="Arial"/>
              <a:ea typeface="Arial"/>
              <a:cs typeface="Arial"/>
              <a:sym typeface="Arial"/>
            </a:endParaRPr>
          </a:p>
        </p:txBody>
      </p:sp>
      <p:sp>
        <p:nvSpPr>
          <p:cNvPr id="442" name="Google Shape;442;p18: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p:txBody>
      </p:sp>
      <p:sp>
        <p:nvSpPr>
          <p:cNvPr id="450" name="Google Shape;450;p19: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37" name="Google Shape;237;p2: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6"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71" name="Google Shape;471;p20: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6"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494" name="Google Shape;494;p21: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6"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17" name="Google Shape;517;p22: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6"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 website </a:t>
            </a:r>
            <a:endParaRPr b="0" i="0" sz="1200" u="none" cap="none" strike="noStrike">
              <a:solidFill>
                <a:schemeClr val="dk1"/>
              </a:solidFill>
              <a:latin typeface="Arial"/>
              <a:ea typeface="Arial"/>
              <a:cs typeface="Arial"/>
              <a:sym typeface="Arial"/>
            </a:endParaRPr>
          </a:p>
        </p:txBody>
      </p:sp>
      <p:sp>
        <p:nvSpPr>
          <p:cNvPr id="540" name="Google Shape;540;p23: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24: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LOD Objecten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Uitbreidbaarheid </a:t>
            </a:r>
            <a:endParaRPr b="0" i="0" sz="1200" u="none" cap="none" strike="noStrike">
              <a:solidFill>
                <a:schemeClr val="dk1"/>
              </a:solidFill>
              <a:latin typeface="Arial"/>
              <a:ea typeface="Arial"/>
              <a:cs typeface="Arial"/>
              <a:sym typeface="Arial"/>
            </a:endParaRPr>
          </a:p>
          <a:p>
            <a:pPr indent="-228600" lvl="0" marL="45720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65" name="Google Shape;565;p24: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25: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TIM</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Categoriseren van objecten - VIEWS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Uitbreidbaarheid </a:t>
            </a:r>
            <a:endParaRPr b="0" i="0" sz="12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Arial"/>
              <a:buChar char="-"/>
            </a:pPr>
            <a:r>
              <a:rPr b="0" i="0" lang="nl-BE" sz="1200" u="none" cap="none" strike="noStrike">
                <a:solidFill>
                  <a:schemeClr val="dk1"/>
                </a:solidFill>
                <a:latin typeface="Arial"/>
                <a:ea typeface="Arial"/>
                <a:cs typeface="Arial"/>
                <a:sym typeface="Arial"/>
              </a:rPr>
              <a:t>Verscheidene doelen </a:t>
            </a:r>
            <a:endParaRPr b="0" i="0" sz="1200" u="none" cap="none" strike="noStrike">
              <a:solidFill>
                <a:schemeClr val="dk1"/>
              </a:solidFill>
              <a:latin typeface="Arial"/>
              <a:ea typeface="Arial"/>
              <a:cs typeface="Arial"/>
              <a:sym typeface="Arial"/>
            </a:endParaRPr>
          </a:p>
        </p:txBody>
      </p:sp>
      <p:sp>
        <p:nvSpPr>
          <p:cNvPr id="574" name="Google Shape;574;p25: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p26: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83" name="Google Shape;583;p26: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27: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591" name="Google Shape;591;p27: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28: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01" name="Google Shape;601;p28: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29: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16" name="Google Shape;616;p29: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3: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45" name="Google Shape;245;p3: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30: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Interoperabiliteit: elke instantie kan zijn eigen uitbreiding doen op het datamodel </a:t>
            </a:r>
            <a:endParaRPr b="0" i="0" sz="1200" u="none" cap="none" strike="noStrike">
              <a:solidFill>
                <a:schemeClr val="dk1"/>
              </a:solidFill>
              <a:latin typeface="Arial"/>
              <a:ea typeface="Arial"/>
              <a:cs typeface="Arial"/>
              <a:sym typeface="Arial"/>
            </a:endParaRPr>
          </a:p>
        </p:txBody>
      </p:sp>
      <p:sp>
        <p:nvSpPr>
          <p:cNvPr id="629" name="Google Shape;629;p30: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31: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43" name="Google Shape;643;p31: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32: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3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92" name="Google Shape;692;p32: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p33: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00" name="Google Shape;700;p33: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4: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URI en RDF (Resource Description Framework)</a:t>
            </a:r>
            <a:endParaRPr b="0" i="0" sz="1200" u="none" cap="none" strike="noStrike">
              <a:solidFill>
                <a:schemeClr val="dk1"/>
              </a:solidFill>
              <a:latin typeface="Arial"/>
              <a:ea typeface="Arial"/>
              <a:cs typeface="Arial"/>
              <a:sym typeface="Arial"/>
            </a:endParaRPr>
          </a:p>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web 3.0 = Web als databank</a:t>
            </a:r>
            <a:endParaRPr b="0" i="0" sz="1200" u="none" cap="none" strike="noStrike">
              <a:solidFill>
                <a:schemeClr val="dk1"/>
              </a:solidFill>
              <a:latin typeface="Arial"/>
              <a:ea typeface="Arial"/>
              <a:cs typeface="Arial"/>
              <a:sym typeface="Arial"/>
            </a:endParaRPr>
          </a:p>
        </p:txBody>
      </p:sp>
      <p:sp>
        <p:nvSpPr>
          <p:cNvPr id="252" name="Google Shape;252;p4: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5: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61" name="Google Shape;261;p5: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6: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270" name="Google Shape;270;p6: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7: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82" name="Google Shape;282;p7: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8: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310" name="Google Shape;310;p8:notes"/>
          <p:cNvSpPr txBox="1"/>
          <p:nvPr>
            <p:ph idx="12" type="sldNum"/>
          </p:nvPr>
        </p:nvSpPr>
        <p:spPr>
          <a:xfrm>
            <a:off x="5661248" y="8685213"/>
            <a:ext cx="763200" cy="2793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95217" lvl="0" marL="171419" marR="0" rtl="0" algn="l">
              <a:lnSpc>
                <a:spcPct val="100000"/>
              </a:lnSpc>
              <a:spcBef>
                <a:spcPts val="0"/>
              </a:spcBef>
              <a:spcAft>
                <a:spcPts val="0"/>
              </a:spcAft>
              <a:buClr>
                <a:schemeClr val="dk1"/>
              </a:buClr>
              <a:buSzPts val="1200"/>
              <a:buFont typeface="Arial"/>
              <a:buNone/>
            </a:pPr>
            <a:r>
              <a:rPr b="0" i="0" lang="nl-BE" sz="1200" u="none" cap="none" strike="noStrike">
                <a:solidFill>
                  <a:schemeClr val="dk1"/>
                </a:solidFill>
                <a:latin typeface="Arial"/>
                <a:ea typeface="Arial"/>
                <a:cs typeface="Arial"/>
                <a:sym typeface="Arial"/>
              </a:rPr>
              <a:t>JENS</a:t>
            </a:r>
            <a:endParaRPr b="0" i="0" sz="1200" u="none" cap="none" strike="noStrike">
              <a:solidFill>
                <a:schemeClr val="dk1"/>
              </a:solidFill>
              <a:latin typeface="Arial"/>
              <a:ea typeface="Arial"/>
              <a:cs typeface="Arial"/>
              <a:sym typeface="Arial"/>
            </a:endParaRPr>
          </a:p>
        </p:txBody>
      </p:sp>
      <p:sp>
        <p:nvSpPr>
          <p:cNvPr id="316" name="Google Shape;316;p9:notes"/>
          <p:cNvSpPr/>
          <p:nvPr>
            <p:ph idx="2" type="sldImg"/>
          </p:nvPr>
        </p:nvSpPr>
        <p:spPr>
          <a:xfrm>
            <a:off x="1200150" y="1143000"/>
            <a:ext cx="44577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2" showMasterSp="0">
  <p:cSld name="Titel 2">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1143154" y="-21307"/>
            <a:ext cx="8762846" cy="5643664"/>
          </a:xfrm>
          <a:prstGeom prst="rect">
            <a:avLst/>
          </a:prstGeom>
          <a:noFill/>
          <a:ln>
            <a:noFill/>
          </a:ln>
        </p:spPr>
      </p:pic>
      <p:sp>
        <p:nvSpPr>
          <p:cNvPr id="18" name="Google Shape;18;p2"/>
          <p:cNvSpPr/>
          <p:nvPr/>
        </p:nvSpPr>
        <p:spPr>
          <a:xfrm>
            <a:off x="1" y="-21306"/>
            <a:ext cx="6861969" cy="6879307"/>
          </a:xfrm>
          <a:custGeom>
            <a:pathLst>
              <a:path extrusionOk="0" h="120000" w="120000">
                <a:moveTo>
                  <a:pt x="0" y="0"/>
                </a:moveTo>
                <a:lnTo>
                  <a:pt x="84527" y="0"/>
                </a:lnTo>
                <a:lnTo>
                  <a:pt x="120000" y="120000"/>
                </a:lnTo>
                <a:lnTo>
                  <a:pt x="188" y="1200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 name="Google Shape;19;p2"/>
          <p:cNvPicPr preferRelativeResize="0"/>
          <p:nvPr/>
        </p:nvPicPr>
        <p:blipFill rotWithShape="1">
          <a:blip r:embed="rId3">
            <a:alphaModFix/>
          </a:blip>
          <a:srcRect b="0" l="0" r="0" t="0"/>
          <a:stretch/>
        </p:blipFill>
        <p:spPr>
          <a:xfrm>
            <a:off x="700173" y="692695"/>
            <a:ext cx="1950001" cy="734484"/>
          </a:xfrm>
          <a:prstGeom prst="rect">
            <a:avLst/>
          </a:prstGeom>
          <a:noFill/>
          <a:ln>
            <a:noFill/>
          </a:ln>
        </p:spPr>
      </p:pic>
      <p:sp>
        <p:nvSpPr>
          <p:cNvPr id="20" name="Google Shape;20;p2"/>
          <p:cNvSpPr txBox="1"/>
          <p:nvPr>
            <p:ph idx="1" type="subTitle"/>
          </p:nvPr>
        </p:nvSpPr>
        <p:spPr>
          <a:xfrm>
            <a:off x="1028712" y="4509834"/>
            <a:ext cx="5094419" cy="1112525"/>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1" name="Google Shape;21;p2"/>
          <p:cNvSpPr txBox="1"/>
          <p:nvPr>
            <p:ph type="title"/>
          </p:nvPr>
        </p:nvSpPr>
        <p:spPr>
          <a:xfrm>
            <a:off x="1028711" y="1551752"/>
            <a:ext cx="4236324" cy="2794621"/>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2" name="Google Shape;22;p2"/>
          <p:cNvPicPr preferRelativeResize="0"/>
          <p:nvPr/>
        </p:nvPicPr>
        <p:blipFill rotWithShape="1">
          <a:blip r:embed="rId4">
            <a:alphaModFix/>
          </a:blip>
          <a:srcRect b="0" l="0" r="0" t="0"/>
          <a:stretch/>
        </p:blipFill>
        <p:spPr>
          <a:xfrm>
            <a:off x="700172" y="5770201"/>
            <a:ext cx="1525527" cy="396241"/>
          </a:xfrm>
          <a:prstGeom prst="rect">
            <a:avLst/>
          </a:prstGeom>
          <a:noFill/>
          <a:ln>
            <a:noFill/>
          </a:ln>
        </p:spPr>
      </p:pic>
      <p:sp>
        <p:nvSpPr>
          <p:cNvPr id="23" name="Google Shape;23;p2"/>
          <p:cNvSpPr txBox="1"/>
          <p:nvPr/>
        </p:nvSpPr>
        <p:spPr>
          <a:xfrm>
            <a:off x="6591183" y="5889445"/>
            <a:ext cx="3198355" cy="276997"/>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 met bijschrift">
  <p:cSld name="Inhoud met bijschrift">
    <p:spTree>
      <p:nvGrpSpPr>
        <p:cNvPr id="68" name="Shape 68"/>
        <p:cNvGrpSpPr/>
        <p:nvPr/>
      </p:nvGrpSpPr>
      <p:grpSpPr>
        <a:xfrm>
          <a:off x="0" y="0"/>
          <a:ext cx="0" cy="0"/>
          <a:chOff x="0" y="0"/>
          <a:chExt cx="0" cy="0"/>
        </a:xfrm>
      </p:grpSpPr>
      <p:sp>
        <p:nvSpPr>
          <p:cNvPr id="69" name="Google Shape;69;p11"/>
          <p:cNvSpPr txBox="1"/>
          <p:nvPr>
            <p:ph type="title"/>
          </p:nvPr>
        </p:nvSpPr>
        <p:spPr>
          <a:xfrm>
            <a:off x="662524" y="365128"/>
            <a:ext cx="3023824" cy="1325563"/>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0" name="Google Shape;70;p11"/>
          <p:cNvSpPr txBox="1"/>
          <p:nvPr>
            <p:ph idx="1" type="body"/>
          </p:nvPr>
        </p:nvSpPr>
        <p:spPr>
          <a:xfrm>
            <a:off x="662524" y="5892601"/>
            <a:ext cx="3023824" cy="58194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2" type="body"/>
          </p:nvPr>
        </p:nvSpPr>
        <p:spPr>
          <a:xfrm>
            <a:off x="3842570" y="365126"/>
            <a:ext cx="5382393" cy="6109416"/>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74" name="Google Shape;74;p11"/>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fbeelding met bijschrift">
  <p:cSld name="Afbeelding met bijschrift">
    <p:spTree>
      <p:nvGrpSpPr>
        <p:cNvPr id="75" name="Shape 75"/>
        <p:cNvGrpSpPr/>
        <p:nvPr/>
      </p:nvGrpSpPr>
      <p:grpSpPr>
        <a:xfrm>
          <a:off x="0" y="0"/>
          <a:ext cx="0" cy="0"/>
          <a:chOff x="0" y="0"/>
          <a:chExt cx="0" cy="0"/>
        </a:xfrm>
      </p:grpSpPr>
      <p:sp>
        <p:nvSpPr>
          <p:cNvPr id="76" name="Google Shape;76;p12"/>
          <p:cNvSpPr txBox="1"/>
          <p:nvPr>
            <p:ph idx="1" type="body"/>
          </p:nvPr>
        </p:nvSpPr>
        <p:spPr>
          <a:xfrm>
            <a:off x="1432474" y="5817248"/>
            <a:ext cx="6963661" cy="581943"/>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2"/>
          <p:cNvSpPr/>
          <p:nvPr>
            <p:ph idx="2" type="pic"/>
          </p:nvPr>
        </p:nvSpPr>
        <p:spPr>
          <a:xfrm>
            <a:off x="1432472" y="1499129"/>
            <a:ext cx="6963662" cy="4168466"/>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lvl="2"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lvl="3"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9" name="Google Shape;79;p12"/>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80" name="Google Shape;80;p12"/>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81" name="Google Shape;81;p12"/>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2">
            <a:alphaModFix/>
          </a:blip>
          <a:srcRect b="3434" l="760" r="6440" t="1398"/>
          <a:stretch/>
        </p:blipFill>
        <p:spPr>
          <a:xfrm>
            <a:off x="350488" y="-1"/>
            <a:ext cx="9555513" cy="6858001"/>
          </a:xfrm>
          <a:prstGeom prst="rect">
            <a:avLst/>
          </a:prstGeom>
          <a:noFill/>
          <a:ln>
            <a:noFill/>
          </a:ln>
        </p:spPr>
      </p:pic>
      <p:sp>
        <p:nvSpPr>
          <p:cNvPr id="91" name="Google Shape;91;p14"/>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92" name="Google Shape;92;p14"/>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Inhoud">
  <p:cSld name="Titel en Inhoud">
    <p:spTree>
      <p:nvGrpSpPr>
        <p:cNvPr id="93" name="Shape 93"/>
        <p:cNvGrpSpPr/>
        <p:nvPr/>
      </p:nvGrpSpPr>
      <p:grpSpPr>
        <a:xfrm>
          <a:off x="0" y="0"/>
          <a:ext cx="0" cy="0"/>
          <a:chOff x="0" y="0"/>
          <a:chExt cx="0" cy="0"/>
        </a:xfrm>
      </p:grpSpPr>
      <p:sp>
        <p:nvSpPr>
          <p:cNvPr id="94" name="Google Shape;94;p15"/>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15"/>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6" name="Google Shape;96;p15"/>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97" name="Google Shape;97;p1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98" name="Google Shape;98;p15"/>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o">
  <p:cSld name="Blanco">
    <p:spTree>
      <p:nvGrpSpPr>
        <p:cNvPr id="99" name="Shape 99"/>
        <p:cNvGrpSpPr/>
        <p:nvPr/>
      </p:nvGrpSpPr>
      <p:grpSpPr>
        <a:xfrm>
          <a:off x="0" y="0"/>
          <a:ext cx="0" cy="0"/>
          <a:chOff x="0" y="0"/>
          <a:chExt cx="0" cy="0"/>
        </a:xfrm>
      </p:grpSpPr>
      <p:sp>
        <p:nvSpPr>
          <p:cNvPr id="100" name="Google Shape;100;p16"/>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01" name="Google Shape;101;p1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02" name="Google Shape;102;p16"/>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2" showMasterSp="0">
  <p:cSld name="Titel 2">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2">
            <a:alphaModFix/>
          </a:blip>
          <a:srcRect b="0" l="0" r="0" t="0"/>
          <a:stretch/>
        </p:blipFill>
        <p:spPr>
          <a:xfrm>
            <a:off x="1143154" y="-21307"/>
            <a:ext cx="8762848" cy="5643665"/>
          </a:xfrm>
          <a:prstGeom prst="rect">
            <a:avLst/>
          </a:prstGeom>
          <a:noFill/>
          <a:ln>
            <a:noFill/>
          </a:ln>
        </p:spPr>
      </p:pic>
      <p:sp>
        <p:nvSpPr>
          <p:cNvPr id="105" name="Google Shape;105;p17"/>
          <p:cNvSpPr/>
          <p:nvPr/>
        </p:nvSpPr>
        <p:spPr>
          <a:xfrm>
            <a:off x="1" y="-21306"/>
            <a:ext cx="6861900" cy="6879300"/>
          </a:xfrm>
          <a:custGeom>
            <a:pathLst>
              <a:path extrusionOk="0" h="120000" w="120000">
                <a:moveTo>
                  <a:pt x="0" y="0"/>
                </a:moveTo>
                <a:lnTo>
                  <a:pt x="84527" y="0"/>
                </a:lnTo>
                <a:lnTo>
                  <a:pt x="120000" y="120000"/>
                </a:lnTo>
                <a:lnTo>
                  <a:pt x="188" y="1200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6" name="Google Shape;106;p17"/>
          <p:cNvPicPr preferRelativeResize="0"/>
          <p:nvPr/>
        </p:nvPicPr>
        <p:blipFill rotWithShape="1">
          <a:blip r:embed="rId3">
            <a:alphaModFix/>
          </a:blip>
          <a:srcRect b="0" l="0" r="0" t="0"/>
          <a:stretch/>
        </p:blipFill>
        <p:spPr>
          <a:xfrm>
            <a:off x="700173" y="692695"/>
            <a:ext cx="1950001" cy="734484"/>
          </a:xfrm>
          <a:prstGeom prst="rect">
            <a:avLst/>
          </a:prstGeom>
          <a:noFill/>
          <a:ln>
            <a:noFill/>
          </a:ln>
        </p:spPr>
      </p:pic>
      <p:sp>
        <p:nvSpPr>
          <p:cNvPr id="107" name="Google Shape;107;p17"/>
          <p:cNvSpPr txBox="1"/>
          <p:nvPr>
            <p:ph idx="1" type="subTitle"/>
          </p:nvPr>
        </p:nvSpPr>
        <p:spPr>
          <a:xfrm>
            <a:off x="1028712" y="4509834"/>
            <a:ext cx="5094300" cy="11124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08" name="Google Shape;108;p17"/>
          <p:cNvSpPr txBox="1"/>
          <p:nvPr>
            <p:ph type="title"/>
          </p:nvPr>
        </p:nvSpPr>
        <p:spPr>
          <a:xfrm>
            <a:off x="1028711" y="1551752"/>
            <a:ext cx="42363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09" name="Google Shape;109;p17"/>
          <p:cNvPicPr preferRelativeResize="0"/>
          <p:nvPr/>
        </p:nvPicPr>
        <p:blipFill rotWithShape="1">
          <a:blip r:embed="rId4">
            <a:alphaModFix/>
          </a:blip>
          <a:srcRect b="0" l="0" r="0" t="0"/>
          <a:stretch/>
        </p:blipFill>
        <p:spPr>
          <a:xfrm>
            <a:off x="700172" y="5770201"/>
            <a:ext cx="1525527" cy="396241"/>
          </a:xfrm>
          <a:prstGeom prst="rect">
            <a:avLst/>
          </a:prstGeom>
          <a:noFill/>
          <a:ln>
            <a:noFill/>
          </a:ln>
        </p:spPr>
      </p:pic>
      <p:sp>
        <p:nvSpPr>
          <p:cNvPr id="110" name="Google Shape;110;p17"/>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showMasterSp="0">
  <p:cSld name="Titel">
    <p:spTree>
      <p:nvGrpSpPr>
        <p:cNvPr id="111" name="Shape 111"/>
        <p:cNvGrpSpPr/>
        <p:nvPr/>
      </p:nvGrpSpPr>
      <p:grpSpPr>
        <a:xfrm>
          <a:off x="0" y="0"/>
          <a:ext cx="0" cy="0"/>
          <a:chOff x="0" y="0"/>
          <a:chExt cx="0" cy="0"/>
        </a:xfrm>
      </p:grpSpPr>
      <p:sp>
        <p:nvSpPr>
          <p:cNvPr id="112" name="Google Shape;112;p18"/>
          <p:cNvSpPr/>
          <p:nvPr/>
        </p:nvSpPr>
        <p:spPr>
          <a:xfrm>
            <a:off x="2" y="0"/>
            <a:ext cx="9615600" cy="6858000"/>
          </a:xfrm>
          <a:custGeom>
            <a:pathLst>
              <a:path extrusionOk="0" h="120000" w="120000">
                <a:moveTo>
                  <a:pt x="0" y="205"/>
                </a:moveTo>
                <a:lnTo>
                  <a:pt x="104638" y="0"/>
                </a:lnTo>
                <a:lnTo>
                  <a:pt x="120000" y="120000"/>
                </a:lnTo>
                <a:lnTo>
                  <a:pt x="183" y="120000"/>
                </a:lnTo>
                <a:lnTo>
                  <a:pt x="0" y="205"/>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3" name="Google Shape;113;p18"/>
          <p:cNvPicPr preferRelativeResize="0"/>
          <p:nvPr/>
        </p:nvPicPr>
        <p:blipFill rotWithShape="1">
          <a:blip r:embed="rId2">
            <a:alphaModFix/>
          </a:blip>
          <a:srcRect b="0" l="0" r="0" t="0"/>
          <a:stretch/>
        </p:blipFill>
        <p:spPr>
          <a:xfrm>
            <a:off x="700173" y="692695"/>
            <a:ext cx="1950001" cy="734484"/>
          </a:xfrm>
          <a:prstGeom prst="rect">
            <a:avLst/>
          </a:prstGeom>
          <a:noFill/>
          <a:ln>
            <a:noFill/>
          </a:ln>
        </p:spPr>
      </p:pic>
      <p:sp>
        <p:nvSpPr>
          <p:cNvPr id="114" name="Google Shape;114;p18"/>
          <p:cNvSpPr txBox="1"/>
          <p:nvPr>
            <p:ph idx="1" type="subTitle"/>
          </p:nvPr>
        </p:nvSpPr>
        <p:spPr>
          <a:xfrm>
            <a:off x="1028711" y="4509834"/>
            <a:ext cx="7434600" cy="11124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15" name="Google Shape;115;p18"/>
          <p:cNvSpPr txBox="1"/>
          <p:nvPr>
            <p:ph type="title"/>
          </p:nvPr>
        </p:nvSpPr>
        <p:spPr>
          <a:xfrm>
            <a:off x="1028712" y="1551752"/>
            <a:ext cx="74346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16" name="Google Shape;116;p18"/>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117" name="Google Shape;117;p18"/>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3" showMasterSp="0">
  <p:cSld name="Titel 3">
    <p:spTree>
      <p:nvGrpSpPr>
        <p:cNvPr id="118" name="Shape 118"/>
        <p:cNvGrpSpPr/>
        <p:nvPr/>
      </p:nvGrpSpPr>
      <p:grpSpPr>
        <a:xfrm>
          <a:off x="0" y="0"/>
          <a:ext cx="0" cy="0"/>
          <a:chOff x="0" y="0"/>
          <a:chExt cx="0" cy="0"/>
        </a:xfrm>
      </p:grpSpPr>
      <p:pic>
        <p:nvPicPr>
          <p:cNvPr id="119" name="Google Shape;119;p19"/>
          <p:cNvPicPr preferRelativeResize="0"/>
          <p:nvPr/>
        </p:nvPicPr>
        <p:blipFill rotWithShape="1">
          <a:blip r:embed="rId2">
            <a:alphaModFix/>
          </a:blip>
          <a:srcRect b="0" l="0" r="0" t="0"/>
          <a:stretch/>
        </p:blipFill>
        <p:spPr>
          <a:xfrm>
            <a:off x="350490" y="1"/>
            <a:ext cx="9555509" cy="5622354"/>
          </a:xfrm>
          <a:prstGeom prst="rect">
            <a:avLst/>
          </a:prstGeom>
          <a:noFill/>
          <a:ln>
            <a:noFill/>
          </a:ln>
        </p:spPr>
      </p:pic>
      <p:pic>
        <p:nvPicPr>
          <p:cNvPr id="120" name="Google Shape;120;p19"/>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121" name="Google Shape;121;p19"/>
          <p:cNvSpPr txBox="1"/>
          <p:nvPr>
            <p:ph type="title"/>
          </p:nvPr>
        </p:nvSpPr>
        <p:spPr>
          <a:xfrm>
            <a:off x="1028712" y="1551752"/>
            <a:ext cx="74295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2" name="Google Shape;122;p19"/>
          <p:cNvSpPr/>
          <p:nvPr/>
        </p:nvSpPr>
        <p:spPr>
          <a:xfrm>
            <a:off x="0" y="0"/>
            <a:ext cx="3504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3" name="Google Shape;123;p19"/>
          <p:cNvPicPr preferRelativeResize="0"/>
          <p:nvPr/>
        </p:nvPicPr>
        <p:blipFill rotWithShape="1">
          <a:blip r:embed="rId4">
            <a:alphaModFix/>
          </a:blip>
          <a:srcRect b="0" l="0" r="0" t="0"/>
          <a:stretch/>
        </p:blipFill>
        <p:spPr>
          <a:xfrm>
            <a:off x="700171" y="687274"/>
            <a:ext cx="1950000" cy="701014"/>
          </a:xfrm>
          <a:prstGeom prst="rect">
            <a:avLst/>
          </a:prstGeom>
          <a:noFill/>
          <a:ln>
            <a:noFill/>
          </a:ln>
        </p:spPr>
      </p:pic>
      <p:sp>
        <p:nvSpPr>
          <p:cNvPr id="124" name="Google Shape;124;p19"/>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
        <p:nvSpPr>
          <p:cNvPr id="125" name="Google Shape;125;p19"/>
          <p:cNvSpPr txBox="1"/>
          <p:nvPr>
            <p:ph idx="1" type="subTitle"/>
          </p:nvPr>
        </p:nvSpPr>
        <p:spPr>
          <a:xfrm>
            <a:off x="1028712" y="4509834"/>
            <a:ext cx="7429500" cy="9489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lt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p:cSld name="Tussentitel">
    <p:spTree>
      <p:nvGrpSpPr>
        <p:cNvPr id="126" name="Shape 126"/>
        <p:cNvGrpSpPr/>
        <p:nvPr/>
      </p:nvGrpSpPr>
      <p:grpSpPr>
        <a:xfrm>
          <a:off x="0" y="0"/>
          <a:ext cx="0" cy="0"/>
          <a:chOff x="0" y="0"/>
          <a:chExt cx="0" cy="0"/>
        </a:xfrm>
      </p:grpSpPr>
      <p:sp>
        <p:nvSpPr>
          <p:cNvPr id="127" name="Google Shape;127;p20"/>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8" name="Google Shape;128;p20"/>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dubbele Inhoud">
  <p:cSld name="Titel en dubbele Inhoud">
    <p:spTree>
      <p:nvGrpSpPr>
        <p:cNvPr id="129" name="Shape 129"/>
        <p:cNvGrpSpPr/>
        <p:nvPr/>
      </p:nvGrpSpPr>
      <p:grpSpPr>
        <a:xfrm>
          <a:off x="0" y="0"/>
          <a:ext cx="0" cy="0"/>
          <a:chOff x="0" y="0"/>
          <a:chExt cx="0" cy="0"/>
        </a:xfrm>
      </p:grpSpPr>
      <p:sp>
        <p:nvSpPr>
          <p:cNvPr id="130" name="Google Shape;130;p21"/>
          <p:cNvSpPr txBox="1"/>
          <p:nvPr>
            <p:ph idx="1" type="body"/>
          </p:nvPr>
        </p:nvSpPr>
        <p:spPr>
          <a:xfrm>
            <a:off x="681038" y="1482215"/>
            <a:ext cx="41841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21"/>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2" name="Google Shape;132;p21"/>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33" name="Google Shape;133;p21"/>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34" name="Google Shape;134;p21"/>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5040876" y="1482215"/>
            <a:ext cx="41841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Inhoud">
  <p:cSld name="Titel en Inhoud">
    <p:spTree>
      <p:nvGrpSpPr>
        <p:cNvPr id="24" name="Shape 24"/>
        <p:cNvGrpSpPr/>
        <p:nvPr/>
      </p:nvGrpSpPr>
      <p:grpSpPr>
        <a:xfrm>
          <a:off x="0" y="0"/>
          <a:ext cx="0" cy="0"/>
          <a:chOff x="0" y="0"/>
          <a:chExt cx="0" cy="0"/>
        </a:xfrm>
      </p:grpSpPr>
      <p:sp>
        <p:nvSpPr>
          <p:cNvPr id="25" name="Google Shape;25;p3"/>
          <p:cNvSpPr txBox="1"/>
          <p:nvPr>
            <p:ph idx="1" type="body"/>
          </p:nvPr>
        </p:nvSpPr>
        <p:spPr>
          <a:xfrm>
            <a:off x="681038" y="1482215"/>
            <a:ext cx="8543925" cy="499232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3"/>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28" name="Google Shape;28;p3"/>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9" name="Google Shape;29;p3"/>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Enkel Titel">
    <p:spTree>
      <p:nvGrpSpPr>
        <p:cNvPr id="136" name="Shape 136"/>
        <p:cNvGrpSpPr/>
        <p:nvPr/>
      </p:nvGrpSpPr>
      <p:grpSpPr>
        <a:xfrm>
          <a:off x="0" y="0"/>
          <a:ext cx="0" cy="0"/>
          <a:chOff x="0" y="0"/>
          <a:chExt cx="0" cy="0"/>
        </a:xfrm>
      </p:grpSpPr>
      <p:sp>
        <p:nvSpPr>
          <p:cNvPr id="137" name="Google Shape;137;p22"/>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 name="Google Shape;138;p22"/>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39" name="Google Shape;139;p2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40" name="Google Shape;140;p22"/>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 met bijschrift">
  <p:cSld name="Inhoud met bijschrift">
    <p:spTree>
      <p:nvGrpSpPr>
        <p:cNvPr id="141" name="Shape 141"/>
        <p:cNvGrpSpPr/>
        <p:nvPr/>
      </p:nvGrpSpPr>
      <p:grpSpPr>
        <a:xfrm>
          <a:off x="0" y="0"/>
          <a:ext cx="0" cy="0"/>
          <a:chOff x="0" y="0"/>
          <a:chExt cx="0" cy="0"/>
        </a:xfrm>
      </p:grpSpPr>
      <p:sp>
        <p:nvSpPr>
          <p:cNvPr id="142" name="Google Shape;142;p23"/>
          <p:cNvSpPr txBox="1"/>
          <p:nvPr>
            <p:ph type="title"/>
          </p:nvPr>
        </p:nvSpPr>
        <p:spPr>
          <a:xfrm>
            <a:off x="662524" y="365128"/>
            <a:ext cx="3023700" cy="13257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23"/>
          <p:cNvSpPr txBox="1"/>
          <p:nvPr>
            <p:ph idx="1" type="body"/>
          </p:nvPr>
        </p:nvSpPr>
        <p:spPr>
          <a:xfrm>
            <a:off x="662524" y="5892601"/>
            <a:ext cx="3023700" cy="58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p23"/>
          <p:cNvSpPr txBox="1"/>
          <p:nvPr>
            <p:ph idx="2" type="body"/>
          </p:nvPr>
        </p:nvSpPr>
        <p:spPr>
          <a:xfrm>
            <a:off x="3842570" y="365126"/>
            <a:ext cx="5382300" cy="61095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 name="Google Shape;145;p23"/>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46" name="Google Shape;146;p2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47" name="Google Shape;147;p23"/>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fbeelding met bijschrift">
  <p:cSld name="Afbeelding met bijschrift">
    <p:spTree>
      <p:nvGrpSpPr>
        <p:cNvPr id="148" name="Shape 148"/>
        <p:cNvGrpSpPr/>
        <p:nvPr/>
      </p:nvGrpSpPr>
      <p:grpSpPr>
        <a:xfrm>
          <a:off x="0" y="0"/>
          <a:ext cx="0" cy="0"/>
          <a:chOff x="0" y="0"/>
          <a:chExt cx="0" cy="0"/>
        </a:xfrm>
      </p:grpSpPr>
      <p:sp>
        <p:nvSpPr>
          <p:cNvPr id="149" name="Google Shape;149;p24"/>
          <p:cNvSpPr txBox="1"/>
          <p:nvPr>
            <p:ph idx="1" type="body"/>
          </p:nvPr>
        </p:nvSpPr>
        <p:spPr>
          <a:xfrm>
            <a:off x="1432474" y="5817248"/>
            <a:ext cx="6963600" cy="58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Google Shape;150;p24"/>
          <p:cNvSpPr/>
          <p:nvPr>
            <p:ph idx="2" type="pic"/>
          </p:nvPr>
        </p:nvSpPr>
        <p:spPr>
          <a:xfrm>
            <a:off x="1432472" y="1499129"/>
            <a:ext cx="6963600" cy="41685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lvl="2"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lvl="3"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 name="Google Shape;151;p24"/>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2" name="Google Shape;152;p24"/>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53" name="Google Shape;153;p24"/>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54" name="Google Shape;154;p24"/>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Inhoud">
  <p:cSld name="Titel en Inhoud">
    <p:spTree>
      <p:nvGrpSpPr>
        <p:cNvPr id="162" name="Shape 162"/>
        <p:cNvGrpSpPr/>
        <p:nvPr/>
      </p:nvGrpSpPr>
      <p:grpSpPr>
        <a:xfrm>
          <a:off x="0" y="0"/>
          <a:ext cx="0" cy="0"/>
          <a:chOff x="0" y="0"/>
          <a:chExt cx="0" cy="0"/>
        </a:xfrm>
      </p:grpSpPr>
      <p:sp>
        <p:nvSpPr>
          <p:cNvPr id="163" name="Google Shape;163;p26"/>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4" name="Google Shape;164;p26"/>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5" name="Google Shape;165;p26"/>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66" name="Google Shape;166;p2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67" name="Google Shape;167;p26"/>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2" showMasterSp="0">
  <p:cSld name="Titel 2">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1143154" y="-21307"/>
            <a:ext cx="8762848" cy="5643665"/>
          </a:xfrm>
          <a:prstGeom prst="rect">
            <a:avLst/>
          </a:prstGeom>
          <a:noFill/>
          <a:ln>
            <a:noFill/>
          </a:ln>
        </p:spPr>
      </p:pic>
      <p:sp>
        <p:nvSpPr>
          <p:cNvPr id="170" name="Google Shape;170;p27"/>
          <p:cNvSpPr/>
          <p:nvPr/>
        </p:nvSpPr>
        <p:spPr>
          <a:xfrm>
            <a:off x="1" y="-21306"/>
            <a:ext cx="6861900" cy="6879300"/>
          </a:xfrm>
          <a:custGeom>
            <a:pathLst>
              <a:path extrusionOk="0" h="120000" w="120000">
                <a:moveTo>
                  <a:pt x="0" y="0"/>
                </a:moveTo>
                <a:lnTo>
                  <a:pt x="84527" y="0"/>
                </a:lnTo>
                <a:lnTo>
                  <a:pt x="120000" y="120000"/>
                </a:lnTo>
                <a:lnTo>
                  <a:pt x="188" y="1200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1" name="Google Shape;171;p27"/>
          <p:cNvPicPr preferRelativeResize="0"/>
          <p:nvPr/>
        </p:nvPicPr>
        <p:blipFill rotWithShape="1">
          <a:blip r:embed="rId3">
            <a:alphaModFix/>
          </a:blip>
          <a:srcRect b="0" l="0" r="0" t="0"/>
          <a:stretch/>
        </p:blipFill>
        <p:spPr>
          <a:xfrm>
            <a:off x="700173" y="692695"/>
            <a:ext cx="1950001" cy="734484"/>
          </a:xfrm>
          <a:prstGeom prst="rect">
            <a:avLst/>
          </a:prstGeom>
          <a:noFill/>
          <a:ln>
            <a:noFill/>
          </a:ln>
        </p:spPr>
      </p:pic>
      <p:sp>
        <p:nvSpPr>
          <p:cNvPr id="172" name="Google Shape;172;p27"/>
          <p:cNvSpPr txBox="1"/>
          <p:nvPr>
            <p:ph idx="1" type="subTitle"/>
          </p:nvPr>
        </p:nvSpPr>
        <p:spPr>
          <a:xfrm>
            <a:off x="1028712" y="4509834"/>
            <a:ext cx="5094300" cy="11124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73" name="Google Shape;173;p27"/>
          <p:cNvSpPr txBox="1"/>
          <p:nvPr>
            <p:ph type="title"/>
          </p:nvPr>
        </p:nvSpPr>
        <p:spPr>
          <a:xfrm>
            <a:off x="1028711" y="1551752"/>
            <a:ext cx="42363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74" name="Google Shape;174;p27"/>
          <p:cNvPicPr preferRelativeResize="0"/>
          <p:nvPr/>
        </p:nvPicPr>
        <p:blipFill rotWithShape="1">
          <a:blip r:embed="rId4">
            <a:alphaModFix/>
          </a:blip>
          <a:srcRect b="0" l="0" r="0" t="0"/>
          <a:stretch/>
        </p:blipFill>
        <p:spPr>
          <a:xfrm>
            <a:off x="700172" y="5770201"/>
            <a:ext cx="1525527" cy="396241"/>
          </a:xfrm>
          <a:prstGeom prst="rect">
            <a:avLst/>
          </a:prstGeom>
          <a:noFill/>
          <a:ln>
            <a:noFill/>
          </a:ln>
        </p:spPr>
      </p:pic>
      <p:sp>
        <p:nvSpPr>
          <p:cNvPr id="175" name="Google Shape;175;p27"/>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showMasterSp="0">
  <p:cSld name="Titel">
    <p:spTree>
      <p:nvGrpSpPr>
        <p:cNvPr id="176" name="Shape 176"/>
        <p:cNvGrpSpPr/>
        <p:nvPr/>
      </p:nvGrpSpPr>
      <p:grpSpPr>
        <a:xfrm>
          <a:off x="0" y="0"/>
          <a:ext cx="0" cy="0"/>
          <a:chOff x="0" y="0"/>
          <a:chExt cx="0" cy="0"/>
        </a:xfrm>
      </p:grpSpPr>
      <p:sp>
        <p:nvSpPr>
          <p:cNvPr id="177" name="Google Shape;177;p28"/>
          <p:cNvSpPr/>
          <p:nvPr/>
        </p:nvSpPr>
        <p:spPr>
          <a:xfrm>
            <a:off x="2" y="0"/>
            <a:ext cx="9615600" cy="6858000"/>
          </a:xfrm>
          <a:custGeom>
            <a:pathLst>
              <a:path extrusionOk="0" h="120000" w="120000">
                <a:moveTo>
                  <a:pt x="0" y="205"/>
                </a:moveTo>
                <a:lnTo>
                  <a:pt x="104638" y="0"/>
                </a:lnTo>
                <a:lnTo>
                  <a:pt x="120000" y="120000"/>
                </a:lnTo>
                <a:lnTo>
                  <a:pt x="183" y="120000"/>
                </a:lnTo>
                <a:lnTo>
                  <a:pt x="0" y="205"/>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8" name="Google Shape;178;p28"/>
          <p:cNvPicPr preferRelativeResize="0"/>
          <p:nvPr/>
        </p:nvPicPr>
        <p:blipFill rotWithShape="1">
          <a:blip r:embed="rId2">
            <a:alphaModFix/>
          </a:blip>
          <a:srcRect b="0" l="0" r="0" t="0"/>
          <a:stretch/>
        </p:blipFill>
        <p:spPr>
          <a:xfrm>
            <a:off x="700173" y="692695"/>
            <a:ext cx="1950001" cy="734484"/>
          </a:xfrm>
          <a:prstGeom prst="rect">
            <a:avLst/>
          </a:prstGeom>
          <a:noFill/>
          <a:ln>
            <a:noFill/>
          </a:ln>
        </p:spPr>
      </p:pic>
      <p:sp>
        <p:nvSpPr>
          <p:cNvPr id="179" name="Google Shape;179;p28"/>
          <p:cNvSpPr txBox="1"/>
          <p:nvPr>
            <p:ph idx="1" type="subTitle"/>
          </p:nvPr>
        </p:nvSpPr>
        <p:spPr>
          <a:xfrm>
            <a:off x="1028711" y="4509834"/>
            <a:ext cx="7434600" cy="11124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0" name="Google Shape;180;p28"/>
          <p:cNvSpPr txBox="1"/>
          <p:nvPr>
            <p:ph type="title"/>
          </p:nvPr>
        </p:nvSpPr>
        <p:spPr>
          <a:xfrm>
            <a:off x="1028712" y="1551752"/>
            <a:ext cx="74346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81" name="Google Shape;181;p28"/>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182" name="Google Shape;182;p28"/>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3" showMasterSp="0">
  <p:cSld name="Titel 3">
    <p:spTree>
      <p:nvGrpSpPr>
        <p:cNvPr id="183" name="Shape 183"/>
        <p:cNvGrpSpPr/>
        <p:nvPr/>
      </p:nvGrpSpPr>
      <p:grpSpPr>
        <a:xfrm>
          <a:off x="0" y="0"/>
          <a:ext cx="0" cy="0"/>
          <a:chOff x="0" y="0"/>
          <a:chExt cx="0" cy="0"/>
        </a:xfrm>
      </p:grpSpPr>
      <p:pic>
        <p:nvPicPr>
          <p:cNvPr id="184" name="Google Shape;184;p29"/>
          <p:cNvPicPr preferRelativeResize="0"/>
          <p:nvPr/>
        </p:nvPicPr>
        <p:blipFill rotWithShape="1">
          <a:blip r:embed="rId2">
            <a:alphaModFix/>
          </a:blip>
          <a:srcRect b="0" l="0" r="0" t="0"/>
          <a:stretch/>
        </p:blipFill>
        <p:spPr>
          <a:xfrm>
            <a:off x="350490" y="1"/>
            <a:ext cx="9555509" cy="5622354"/>
          </a:xfrm>
          <a:prstGeom prst="rect">
            <a:avLst/>
          </a:prstGeom>
          <a:noFill/>
          <a:ln>
            <a:noFill/>
          </a:ln>
        </p:spPr>
      </p:pic>
      <p:pic>
        <p:nvPicPr>
          <p:cNvPr id="185" name="Google Shape;185;p29"/>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186" name="Google Shape;186;p29"/>
          <p:cNvSpPr txBox="1"/>
          <p:nvPr>
            <p:ph type="title"/>
          </p:nvPr>
        </p:nvSpPr>
        <p:spPr>
          <a:xfrm>
            <a:off x="1028712" y="1551752"/>
            <a:ext cx="7429500" cy="27945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7" name="Google Shape;187;p29"/>
          <p:cNvSpPr/>
          <p:nvPr/>
        </p:nvSpPr>
        <p:spPr>
          <a:xfrm>
            <a:off x="0" y="0"/>
            <a:ext cx="3504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8" name="Google Shape;188;p29"/>
          <p:cNvPicPr preferRelativeResize="0"/>
          <p:nvPr/>
        </p:nvPicPr>
        <p:blipFill rotWithShape="1">
          <a:blip r:embed="rId4">
            <a:alphaModFix/>
          </a:blip>
          <a:srcRect b="0" l="0" r="0" t="0"/>
          <a:stretch/>
        </p:blipFill>
        <p:spPr>
          <a:xfrm>
            <a:off x="700171" y="687274"/>
            <a:ext cx="1950000" cy="701014"/>
          </a:xfrm>
          <a:prstGeom prst="rect">
            <a:avLst/>
          </a:prstGeom>
          <a:noFill/>
          <a:ln>
            <a:noFill/>
          </a:ln>
        </p:spPr>
      </p:pic>
      <p:sp>
        <p:nvSpPr>
          <p:cNvPr id="189" name="Google Shape;189;p29"/>
          <p:cNvSpPr txBox="1"/>
          <p:nvPr/>
        </p:nvSpPr>
        <p:spPr>
          <a:xfrm>
            <a:off x="6591183" y="5889445"/>
            <a:ext cx="3198300" cy="27690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
        <p:nvSpPr>
          <p:cNvPr id="190" name="Google Shape;190;p29"/>
          <p:cNvSpPr txBox="1"/>
          <p:nvPr>
            <p:ph idx="1" type="subTitle"/>
          </p:nvPr>
        </p:nvSpPr>
        <p:spPr>
          <a:xfrm>
            <a:off x="1028712" y="4509834"/>
            <a:ext cx="7429500" cy="9489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lt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p:cSld name="Tussentitel">
    <p:spTree>
      <p:nvGrpSpPr>
        <p:cNvPr id="191" name="Shape 191"/>
        <p:cNvGrpSpPr/>
        <p:nvPr/>
      </p:nvGrpSpPr>
      <p:grpSpPr>
        <a:xfrm>
          <a:off x="0" y="0"/>
          <a:ext cx="0" cy="0"/>
          <a:chOff x="0" y="0"/>
          <a:chExt cx="0" cy="0"/>
        </a:xfrm>
      </p:grpSpPr>
      <p:sp>
        <p:nvSpPr>
          <p:cNvPr id="192" name="Google Shape;192;p30"/>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3" name="Google Shape;193;p30"/>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spTree>
      <p:nvGrpSpPr>
        <p:cNvPr id="194" name="Shape 194"/>
        <p:cNvGrpSpPr/>
        <p:nvPr/>
      </p:nvGrpSpPr>
      <p:grpSpPr>
        <a:xfrm>
          <a:off x="0" y="0"/>
          <a:ext cx="0" cy="0"/>
          <a:chOff x="0" y="0"/>
          <a:chExt cx="0" cy="0"/>
        </a:xfrm>
      </p:grpSpPr>
      <p:pic>
        <p:nvPicPr>
          <p:cNvPr id="195" name="Google Shape;195;p31"/>
          <p:cNvPicPr preferRelativeResize="0"/>
          <p:nvPr/>
        </p:nvPicPr>
        <p:blipFill rotWithShape="1">
          <a:blip r:embed="rId2">
            <a:alphaModFix/>
          </a:blip>
          <a:srcRect b="3434" l="760" r="6440" t="1398"/>
          <a:stretch/>
        </p:blipFill>
        <p:spPr>
          <a:xfrm>
            <a:off x="350488" y="-1"/>
            <a:ext cx="9555513" cy="6858001"/>
          </a:xfrm>
          <a:prstGeom prst="rect">
            <a:avLst/>
          </a:prstGeom>
          <a:noFill/>
          <a:ln>
            <a:noFill/>
          </a:ln>
        </p:spPr>
      </p:pic>
      <p:sp>
        <p:nvSpPr>
          <p:cNvPr id="196" name="Google Shape;196;p31"/>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97" name="Google Shape;197;p31"/>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dubbele Inhoud">
  <p:cSld name="Titel en dubbele Inhoud">
    <p:spTree>
      <p:nvGrpSpPr>
        <p:cNvPr id="198" name="Shape 198"/>
        <p:cNvGrpSpPr/>
        <p:nvPr/>
      </p:nvGrpSpPr>
      <p:grpSpPr>
        <a:xfrm>
          <a:off x="0" y="0"/>
          <a:ext cx="0" cy="0"/>
          <a:chOff x="0" y="0"/>
          <a:chExt cx="0" cy="0"/>
        </a:xfrm>
      </p:grpSpPr>
      <p:sp>
        <p:nvSpPr>
          <p:cNvPr id="199" name="Google Shape;199;p32"/>
          <p:cNvSpPr txBox="1"/>
          <p:nvPr>
            <p:ph idx="1" type="body"/>
          </p:nvPr>
        </p:nvSpPr>
        <p:spPr>
          <a:xfrm>
            <a:off x="681038" y="1482215"/>
            <a:ext cx="41841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0" name="Google Shape;200;p32"/>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1" name="Google Shape;201;p32"/>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03" name="Google Shape;203;p32"/>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04" name="Google Shape;204;p32"/>
          <p:cNvSpPr txBox="1"/>
          <p:nvPr>
            <p:ph idx="2" type="body"/>
          </p:nvPr>
        </p:nvSpPr>
        <p:spPr>
          <a:xfrm>
            <a:off x="5040876" y="1482215"/>
            <a:ext cx="4184100" cy="4992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spTree>
      <p:nvGrpSpPr>
        <p:cNvPr id="30" name="Shape 30"/>
        <p:cNvGrpSpPr/>
        <p:nvPr/>
      </p:nvGrpSpPr>
      <p:grpSpPr>
        <a:xfrm>
          <a:off x="0" y="0"/>
          <a:ext cx="0" cy="0"/>
          <a:chOff x="0" y="0"/>
          <a:chExt cx="0" cy="0"/>
        </a:xfrm>
      </p:grpSpPr>
      <p:pic>
        <p:nvPicPr>
          <p:cNvPr id="31" name="Google Shape;31;p4"/>
          <p:cNvPicPr preferRelativeResize="0"/>
          <p:nvPr/>
        </p:nvPicPr>
        <p:blipFill rotWithShape="1">
          <a:blip r:embed="rId2">
            <a:alphaModFix/>
          </a:blip>
          <a:srcRect b="3433" l="763" r="6439" t="1399"/>
          <a:stretch/>
        </p:blipFill>
        <p:spPr>
          <a:xfrm>
            <a:off x="350488" y="-1"/>
            <a:ext cx="9555512" cy="6858001"/>
          </a:xfrm>
          <a:prstGeom prst="rect">
            <a:avLst/>
          </a:prstGeom>
          <a:noFill/>
          <a:ln>
            <a:noFill/>
          </a:ln>
        </p:spPr>
      </p:pic>
      <p:sp>
        <p:nvSpPr>
          <p:cNvPr id="32" name="Google Shape;32;p4"/>
          <p:cNvSpPr txBox="1"/>
          <p:nvPr>
            <p:ph idx="1" type="subTitle"/>
          </p:nvPr>
        </p:nvSpPr>
        <p:spPr>
          <a:xfrm>
            <a:off x="1965158" y="4941168"/>
            <a:ext cx="7429500" cy="1655762"/>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33" name="Google Shape;33;p4"/>
          <p:cNvSpPr txBox="1"/>
          <p:nvPr>
            <p:ph type="title"/>
          </p:nvPr>
        </p:nvSpPr>
        <p:spPr>
          <a:xfrm>
            <a:off x="974559" y="2002534"/>
            <a:ext cx="8420101" cy="2794621"/>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Enkel Titel">
    <p:spTree>
      <p:nvGrpSpPr>
        <p:cNvPr id="205" name="Shape 205"/>
        <p:cNvGrpSpPr/>
        <p:nvPr/>
      </p:nvGrpSpPr>
      <p:grpSpPr>
        <a:xfrm>
          <a:off x="0" y="0"/>
          <a:ext cx="0" cy="0"/>
          <a:chOff x="0" y="0"/>
          <a:chExt cx="0" cy="0"/>
        </a:xfrm>
      </p:grpSpPr>
      <p:sp>
        <p:nvSpPr>
          <p:cNvPr id="206" name="Google Shape;206;p3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p33"/>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08" name="Google Shape;208;p3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09" name="Google Shape;209;p33"/>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o">
  <p:cSld name="Blanco">
    <p:spTree>
      <p:nvGrpSpPr>
        <p:cNvPr id="210" name="Shape 210"/>
        <p:cNvGrpSpPr/>
        <p:nvPr/>
      </p:nvGrpSpPr>
      <p:grpSpPr>
        <a:xfrm>
          <a:off x="0" y="0"/>
          <a:ext cx="0" cy="0"/>
          <a:chOff x="0" y="0"/>
          <a:chExt cx="0" cy="0"/>
        </a:xfrm>
      </p:grpSpPr>
      <p:sp>
        <p:nvSpPr>
          <p:cNvPr id="211" name="Google Shape;211;p34"/>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12" name="Google Shape;212;p34"/>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13" name="Google Shape;213;p34"/>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 met bijschrift">
  <p:cSld name="Inhoud met bijschrift">
    <p:spTree>
      <p:nvGrpSpPr>
        <p:cNvPr id="214" name="Shape 214"/>
        <p:cNvGrpSpPr/>
        <p:nvPr/>
      </p:nvGrpSpPr>
      <p:grpSpPr>
        <a:xfrm>
          <a:off x="0" y="0"/>
          <a:ext cx="0" cy="0"/>
          <a:chOff x="0" y="0"/>
          <a:chExt cx="0" cy="0"/>
        </a:xfrm>
      </p:grpSpPr>
      <p:sp>
        <p:nvSpPr>
          <p:cNvPr id="215" name="Google Shape;215;p35"/>
          <p:cNvSpPr txBox="1"/>
          <p:nvPr>
            <p:ph type="title"/>
          </p:nvPr>
        </p:nvSpPr>
        <p:spPr>
          <a:xfrm>
            <a:off x="662524" y="365128"/>
            <a:ext cx="3023700" cy="13257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6" name="Google Shape;216;p35"/>
          <p:cNvSpPr txBox="1"/>
          <p:nvPr>
            <p:ph idx="1" type="body"/>
          </p:nvPr>
        </p:nvSpPr>
        <p:spPr>
          <a:xfrm>
            <a:off x="662524" y="5892601"/>
            <a:ext cx="3023700" cy="58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7" name="Google Shape;217;p35"/>
          <p:cNvSpPr txBox="1"/>
          <p:nvPr>
            <p:ph idx="2" type="body"/>
          </p:nvPr>
        </p:nvSpPr>
        <p:spPr>
          <a:xfrm>
            <a:off x="3842570" y="365126"/>
            <a:ext cx="5382300" cy="61095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8" name="Google Shape;218;p35"/>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19" name="Google Shape;219;p3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20" name="Google Shape;220;p35"/>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fbeelding met bijschrift">
  <p:cSld name="Afbeelding met bijschrift">
    <p:spTree>
      <p:nvGrpSpPr>
        <p:cNvPr id="221" name="Shape 221"/>
        <p:cNvGrpSpPr/>
        <p:nvPr/>
      </p:nvGrpSpPr>
      <p:grpSpPr>
        <a:xfrm>
          <a:off x="0" y="0"/>
          <a:ext cx="0" cy="0"/>
          <a:chOff x="0" y="0"/>
          <a:chExt cx="0" cy="0"/>
        </a:xfrm>
      </p:grpSpPr>
      <p:sp>
        <p:nvSpPr>
          <p:cNvPr id="222" name="Google Shape;222;p36"/>
          <p:cNvSpPr txBox="1"/>
          <p:nvPr>
            <p:ph idx="1" type="body"/>
          </p:nvPr>
        </p:nvSpPr>
        <p:spPr>
          <a:xfrm>
            <a:off x="1432474" y="5817248"/>
            <a:ext cx="6963600" cy="582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00"/>
              </a:spcBef>
              <a:spcAft>
                <a:spcPts val="0"/>
              </a:spcAft>
              <a:buClr>
                <a:schemeClr val="dk1"/>
              </a:buClr>
              <a:buSzPts val="1400"/>
              <a:buFont typeface="Noto Sans Symbols"/>
              <a:buNone/>
              <a:defRPr b="0" i="0" sz="1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3" name="Google Shape;223;p36"/>
          <p:cNvSpPr/>
          <p:nvPr>
            <p:ph idx="2" type="pic"/>
          </p:nvPr>
        </p:nvSpPr>
        <p:spPr>
          <a:xfrm>
            <a:off x="1432472" y="1499129"/>
            <a:ext cx="6963600" cy="4168500"/>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lvl="2"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lvl="3"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4" name="Google Shape;224;p36"/>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5" name="Google Shape;225;p36"/>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226" name="Google Shape;226;p3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227" name="Google Shape;227;p36"/>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showMasterSp="0">
  <p:cSld name="Titel">
    <p:spTree>
      <p:nvGrpSpPr>
        <p:cNvPr id="34" name="Shape 34"/>
        <p:cNvGrpSpPr/>
        <p:nvPr/>
      </p:nvGrpSpPr>
      <p:grpSpPr>
        <a:xfrm>
          <a:off x="0" y="0"/>
          <a:ext cx="0" cy="0"/>
          <a:chOff x="0" y="0"/>
          <a:chExt cx="0" cy="0"/>
        </a:xfrm>
      </p:grpSpPr>
      <p:sp>
        <p:nvSpPr>
          <p:cNvPr id="35" name="Google Shape;35;p5"/>
          <p:cNvSpPr/>
          <p:nvPr/>
        </p:nvSpPr>
        <p:spPr>
          <a:xfrm>
            <a:off x="2" y="0"/>
            <a:ext cx="9615725" cy="6858000"/>
          </a:xfrm>
          <a:custGeom>
            <a:pathLst>
              <a:path extrusionOk="0" h="120000" w="120000">
                <a:moveTo>
                  <a:pt x="0" y="205"/>
                </a:moveTo>
                <a:lnTo>
                  <a:pt x="104638" y="0"/>
                </a:lnTo>
                <a:lnTo>
                  <a:pt x="120000" y="120000"/>
                </a:lnTo>
                <a:lnTo>
                  <a:pt x="183" y="120000"/>
                </a:lnTo>
                <a:lnTo>
                  <a:pt x="0" y="205"/>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6" name="Google Shape;36;p5"/>
          <p:cNvPicPr preferRelativeResize="0"/>
          <p:nvPr/>
        </p:nvPicPr>
        <p:blipFill rotWithShape="1">
          <a:blip r:embed="rId2">
            <a:alphaModFix/>
          </a:blip>
          <a:srcRect b="0" l="0" r="0" t="0"/>
          <a:stretch/>
        </p:blipFill>
        <p:spPr>
          <a:xfrm>
            <a:off x="700173" y="692695"/>
            <a:ext cx="1950001" cy="734484"/>
          </a:xfrm>
          <a:prstGeom prst="rect">
            <a:avLst/>
          </a:prstGeom>
          <a:noFill/>
          <a:ln>
            <a:noFill/>
          </a:ln>
        </p:spPr>
      </p:pic>
      <p:sp>
        <p:nvSpPr>
          <p:cNvPr id="37" name="Google Shape;37;p5"/>
          <p:cNvSpPr txBox="1"/>
          <p:nvPr>
            <p:ph idx="1" type="subTitle"/>
          </p:nvPr>
        </p:nvSpPr>
        <p:spPr>
          <a:xfrm>
            <a:off x="1028711" y="4509834"/>
            <a:ext cx="7434681" cy="1112525"/>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38" name="Google Shape;38;p5"/>
          <p:cNvSpPr txBox="1"/>
          <p:nvPr>
            <p:ph type="title"/>
          </p:nvPr>
        </p:nvSpPr>
        <p:spPr>
          <a:xfrm>
            <a:off x="1028712" y="1551752"/>
            <a:ext cx="7434681" cy="2794621"/>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9" name="Google Shape;39;p5"/>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40" name="Google Shape;40;p5"/>
          <p:cNvSpPr txBox="1"/>
          <p:nvPr/>
        </p:nvSpPr>
        <p:spPr>
          <a:xfrm>
            <a:off x="6591183" y="5889445"/>
            <a:ext cx="3198355" cy="276997"/>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3" showMasterSp="0">
  <p:cSld name="Titel 3">
    <p:spTree>
      <p:nvGrpSpPr>
        <p:cNvPr id="4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b="0" l="0" r="0" t="0"/>
          <a:stretch/>
        </p:blipFill>
        <p:spPr>
          <a:xfrm>
            <a:off x="350490" y="1"/>
            <a:ext cx="9555510" cy="5622356"/>
          </a:xfrm>
          <a:prstGeom prst="rect">
            <a:avLst/>
          </a:prstGeom>
          <a:noFill/>
          <a:ln>
            <a:noFill/>
          </a:ln>
        </p:spPr>
      </p:pic>
      <p:pic>
        <p:nvPicPr>
          <p:cNvPr id="43" name="Google Shape;43;p6"/>
          <p:cNvPicPr preferRelativeResize="0"/>
          <p:nvPr/>
        </p:nvPicPr>
        <p:blipFill rotWithShape="1">
          <a:blip r:embed="rId3">
            <a:alphaModFix/>
          </a:blip>
          <a:srcRect b="0" l="0" r="0" t="0"/>
          <a:stretch/>
        </p:blipFill>
        <p:spPr>
          <a:xfrm>
            <a:off x="700172" y="5770201"/>
            <a:ext cx="1525527" cy="396241"/>
          </a:xfrm>
          <a:prstGeom prst="rect">
            <a:avLst/>
          </a:prstGeom>
          <a:noFill/>
          <a:ln>
            <a:noFill/>
          </a:ln>
        </p:spPr>
      </p:pic>
      <p:sp>
        <p:nvSpPr>
          <p:cNvPr id="44" name="Google Shape;44;p6"/>
          <p:cNvSpPr txBox="1"/>
          <p:nvPr>
            <p:ph type="title"/>
          </p:nvPr>
        </p:nvSpPr>
        <p:spPr>
          <a:xfrm>
            <a:off x="1028712" y="1551752"/>
            <a:ext cx="7429500" cy="2794621"/>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6"/>
          <p:cNvSpPr/>
          <p:nvPr/>
        </p:nvSpPr>
        <p:spPr>
          <a:xfrm>
            <a:off x="0" y="0"/>
            <a:ext cx="350489"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6" name="Google Shape;46;p6"/>
          <p:cNvPicPr preferRelativeResize="0"/>
          <p:nvPr/>
        </p:nvPicPr>
        <p:blipFill rotWithShape="1">
          <a:blip r:embed="rId4">
            <a:alphaModFix/>
          </a:blip>
          <a:srcRect b="0" l="0" r="0" t="0"/>
          <a:stretch/>
        </p:blipFill>
        <p:spPr>
          <a:xfrm>
            <a:off x="700171" y="687274"/>
            <a:ext cx="1950000" cy="701014"/>
          </a:xfrm>
          <a:prstGeom prst="rect">
            <a:avLst/>
          </a:prstGeom>
          <a:noFill/>
          <a:ln>
            <a:noFill/>
          </a:ln>
        </p:spPr>
      </p:pic>
      <p:sp>
        <p:nvSpPr>
          <p:cNvPr id="47" name="Google Shape;47;p6"/>
          <p:cNvSpPr txBox="1"/>
          <p:nvPr/>
        </p:nvSpPr>
        <p:spPr>
          <a:xfrm>
            <a:off x="6591183" y="5889445"/>
            <a:ext cx="3198355" cy="276997"/>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
        <p:nvSpPr>
          <p:cNvPr id="48" name="Google Shape;48;p6"/>
          <p:cNvSpPr txBox="1"/>
          <p:nvPr>
            <p:ph idx="1" type="subTitle"/>
          </p:nvPr>
        </p:nvSpPr>
        <p:spPr>
          <a:xfrm>
            <a:off x="1028712" y="4509834"/>
            <a:ext cx="7429501" cy="948859"/>
          </a:xfrm>
          <a:prstGeom prst="rect">
            <a:avLst/>
          </a:prstGeom>
          <a:noFill/>
          <a:ln>
            <a:noFill/>
          </a:ln>
        </p:spPr>
        <p:txBody>
          <a:bodyPr anchorCtr="0" anchor="t" bIns="91425" lIns="91425" spcFirstLastPara="1" rIns="91425" wrap="square" tIns="91425"/>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lt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p:cSld name="Tussentitel">
    <p:spTree>
      <p:nvGrpSpPr>
        <p:cNvPr id="49" name="Shape 49"/>
        <p:cNvGrpSpPr/>
        <p:nvPr/>
      </p:nvGrpSpPr>
      <p:grpSpPr>
        <a:xfrm>
          <a:off x="0" y="0"/>
          <a:ext cx="0" cy="0"/>
          <a:chOff x="0" y="0"/>
          <a:chExt cx="0" cy="0"/>
        </a:xfrm>
      </p:grpSpPr>
      <p:sp>
        <p:nvSpPr>
          <p:cNvPr id="50" name="Google Shape;50;p7"/>
          <p:cNvSpPr txBox="1"/>
          <p:nvPr>
            <p:ph type="title"/>
          </p:nvPr>
        </p:nvSpPr>
        <p:spPr>
          <a:xfrm>
            <a:off x="974559" y="2002534"/>
            <a:ext cx="8420101" cy="2794621"/>
          </a:xfrm>
          <a:prstGeom prst="rect">
            <a:avLst/>
          </a:prstGeom>
          <a:noFill/>
          <a:ln>
            <a:noFill/>
          </a:ln>
        </p:spPr>
        <p:txBody>
          <a:bodyPr anchorCtr="0" anchor="b" bIns="91425" lIns="91425" spcFirstLastPara="1" rIns="91425" wrap="square" tIns="91425"/>
          <a:lstStyle>
            <a:lvl1pPr lvl="0" marR="0" rtl="0" algn="r">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7"/>
          <p:cNvSpPr txBox="1"/>
          <p:nvPr>
            <p:ph idx="1" type="subTitle"/>
          </p:nvPr>
        </p:nvSpPr>
        <p:spPr>
          <a:xfrm>
            <a:off x="1965158" y="4941168"/>
            <a:ext cx="7429500" cy="1655762"/>
          </a:xfrm>
          <a:prstGeom prst="rect">
            <a:avLst/>
          </a:prstGeom>
          <a:noFill/>
          <a:ln>
            <a:noFill/>
          </a:ln>
        </p:spPr>
        <p:txBody>
          <a:bodyPr anchorCtr="0" anchor="t" bIns="91425" lIns="91425" spcFirstLastPara="1" rIns="91425" wrap="square" tIns="91425"/>
          <a:lstStyle>
            <a:lvl1pPr lvl="0" marR="0" rtl="0" algn="r">
              <a:lnSpc>
                <a:spcPct val="100000"/>
              </a:lnSpc>
              <a:spcBef>
                <a:spcPts val="700"/>
              </a:spcBef>
              <a:spcAft>
                <a:spcPts val="0"/>
              </a:spcAft>
              <a:buClr>
                <a:schemeClr val="accent1"/>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100000"/>
              </a:lnSpc>
              <a:spcBef>
                <a:spcPts val="700"/>
              </a:spcBef>
              <a:spcAft>
                <a:spcPts val="0"/>
              </a:spcAft>
              <a:buClr>
                <a:schemeClr val="dk1"/>
              </a:buClr>
              <a:buSzPts val="2000"/>
              <a:buFont typeface="Noto Sans Symbols"/>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7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700"/>
              </a:spcBef>
              <a:spcAft>
                <a:spcPts val="0"/>
              </a:spcAft>
              <a:buClr>
                <a:schemeClr val="dk1"/>
              </a:buClr>
              <a:buSzPts val="1600"/>
              <a:buFont typeface="Noto Sans Symbols"/>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7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dubbele Inhoud">
  <p:cSld name="Titel en dubbele Inhoud">
    <p:spTree>
      <p:nvGrpSpPr>
        <p:cNvPr id="52" name="Shape 52"/>
        <p:cNvGrpSpPr/>
        <p:nvPr/>
      </p:nvGrpSpPr>
      <p:grpSpPr>
        <a:xfrm>
          <a:off x="0" y="0"/>
          <a:ext cx="0" cy="0"/>
          <a:chOff x="0" y="0"/>
          <a:chExt cx="0" cy="0"/>
        </a:xfrm>
      </p:grpSpPr>
      <p:sp>
        <p:nvSpPr>
          <p:cNvPr id="53" name="Google Shape;53;p8"/>
          <p:cNvSpPr txBox="1"/>
          <p:nvPr>
            <p:ph idx="1" type="body"/>
          </p:nvPr>
        </p:nvSpPr>
        <p:spPr>
          <a:xfrm>
            <a:off x="681038" y="1482215"/>
            <a:ext cx="4184087" cy="499232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 name="Google Shape;55;p8"/>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56" name="Google Shape;56;p8"/>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57" name="Google Shape;57;p8"/>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58" name="Google Shape;58;p8"/>
          <p:cNvSpPr txBox="1"/>
          <p:nvPr>
            <p:ph idx="2" type="body"/>
          </p:nvPr>
        </p:nvSpPr>
        <p:spPr>
          <a:xfrm>
            <a:off x="5040876" y="1482215"/>
            <a:ext cx="4184087" cy="4992328"/>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700"/>
              </a:spcBef>
              <a:spcAft>
                <a:spcPts val="0"/>
              </a:spcAft>
              <a:buClr>
                <a:schemeClr val="dk1"/>
              </a:buClr>
              <a:buSzPts val="2400"/>
              <a:buFont typeface="Arial"/>
              <a:buChar char="&gt;"/>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Enkel Titel">
    <p:spTree>
      <p:nvGrpSpPr>
        <p:cNvPr id="59" name="Shape 59"/>
        <p:cNvGrpSpPr/>
        <p:nvPr/>
      </p:nvGrpSpPr>
      <p:grpSpPr>
        <a:xfrm>
          <a:off x="0" y="0"/>
          <a:ext cx="0" cy="0"/>
          <a:chOff x="0" y="0"/>
          <a:chExt cx="0" cy="0"/>
        </a:xfrm>
      </p:grpSpPr>
      <p:sp>
        <p:nvSpPr>
          <p:cNvPr id="60" name="Google Shape;60;p9"/>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p9"/>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62" name="Google Shape;62;p9"/>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63" name="Google Shape;63;p9"/>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o">
  <p:cSld name="Blanco">
    <p:spTree>
      <p:nvGrpSpPr>
        <p:cNvPr id="64" name="Shape 64"/>
        <p:cNvGrpSpPr/>
        <p:nvPr/>
      </p:nvGrpSpPr>
      <p:grpSpPr>
        <a:xfrm>
          <a:off x="0" y="0"/>
          <a:ext cx="0" cy="0"/>
          <a:chOff x="0" y="0"/>
          <a:chExt cx="0" cy="0"/>
        </a:xfrm>
      </p:grpSpPr>
      <p:sp>
        <p:nvSpPr>
          <p:cNvPr id="65" name="Google Shape;65;p10"/>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66" name="Google Shape;66;p10"/>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67" name="Google Shape;67;p10"/>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681038" y="1482215"/>
            <a:ext cx="8543925" cy="4992328"/>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 name="Google Shape;11;p1"/>
          <p:cNvSpPr/>
          <p:nvPr/>
        </p:nvSpPr>
        <p:spPr>
          <a:xfrm>
            <a:off x="0" y="0"/>
            <a:ext cx="350489"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1"/>
          <p:cNvSpPr txBox="1"/>
          <p:nvPr>
            <p:ph type="title"/>
          </p:nvPr>
        </p:nvSpPr>
        <p:spPr>
          <a:xfrm>
            <a:off x="681038" y="365126"/>
            <a:ext cx="8543925" cy="98435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1" type="ftr"/>
          </p:nvPr>
        </p:nvSpPr>
        <p:spPr>
          <a:xfrm>
            <a:off x="480651" y="6605192"/>
            <a:ext cx="6084000" cy="176928"/>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89202" y="6558837"/>
            <a:ext cx="739309" cy="26161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5" name="Google Shape;15;p1"/>
          <p:cNvSpPr txBox="1"/>
          <p:nvPr>
            <p:ph idx="10" type="dt"/>
          </p:nvPr>
        </p:nvSpPr>
        <p:spPr>
          <a:xfrm>
            <a:off x="6564652" y="6603110"/>
            <a:ext cx="2863858" cy="174732"/>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7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13"/>
          <p:cNvSpPr/>
          <p:nvPr/>
        </p:nvSpPr>
        <p:spPr>
          <a:xfrm>
            <a:off x="0" y="0"/>
            <a:ext cx="3504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 name="Google Shape;85;p1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13"/>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87" name="Google Shape;87;p1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88" name="Google Shape;88;p13"/>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Google Shape;156;p25"/>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Google Shape;157;p25"/>
          <p:cNvSpPr/>
          <p:nvPr/>
        </p:nvSpPr>
        <p:spPr>
          <a:xfrm>
            <a:off x="0" y="0"/>
            <a:ext cx="3504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25"/>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9" name="Google Shape;159;p25"/>
          <p:cNvSpPr txBox="1"/>
          <p:nvPr>
            <p:ph idx="11" type="ftr"/>
          </p:nvPr>
        </p:nvSpPr>
        <p:spPr>
          <a:xfrm>
            <a:off x="480651" y="6605192"/>
            <a:ext cx="6084000" cy="177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
        <p:nvSpPr>
          <p:cNvPr id="160" name="Google Shape;160;p2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nl-BE"/>
              <a:t>‹#›</a:t>
            </a:fld>
            <a:endParaRPr/>
          </a:p>
        </p:txBody>
      </p:sp>
      <p:sp>
        <p:nvSpPr>
          <p:cNvPr id="161" name="Google Shape;161;p25"/>
          <p:cNvSpPr txBox="1"/>
          <p:nvPr>
            <p:ph idx="10" type="dt"/>
          </p:nvPr>
        </p:nvSpPr>
        <p:spPr>
          <a:xfrm>
            <a:off x="6564652" y="6603110"/>
            <a:ext cx="2863800" cy="1746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chemeClr val="dk2"/>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test.data.vlaanderen.be/doc/applicatieprofiel/openbaardomei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test.data.vlaanderen.be/cms/ap/openbaar-domein/overview.jpg" TargetMode="External"/><Relationship Id="rId4" Type="http://schemas.openxmlformats.org/officeDocument/2006/relationships/hyperlink" Target="https://test.data.vlaanderen.be/doc/applicatieprofiel/openbaardome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test.data.vlaanderen.be/doc/applicatieprofiel/openbaardomei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test.data.vlaanderen.be/doc/applicatieprofiel/openbaardomei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test.data.vlaanderen.be/doc/applicatieprofiel/openbaardomei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hyperlink" Target="https://overheid.vlaanderen.be/OSLO-Wat-is-OSLO2"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7"/>
          <p:cNvSpPr txBox="1"/>
          <p:nvPr>
            <p:ph idx="1" type="subTitle"/>
          </p:nvPr>
        </p:nvSpPr>
        <p:spPr>
          <a:xfrm>
            <a:off x="1028700" y="4357425"/>
            <a:ext cx="5213700" cy="111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400"/>
              <a:buFont typeface="Arial"/>
              <a:buNone/>
            </a:pPr>
            <a:r>
              <a:rPr b="0" i="0" lang="nl-BE" sz="2400" u="none" cap="none" strike="noStrike">
                <a:solidFill>
                  <a:schemeClr val="dk2"/>
                </a:solidFill>
                <a:latin typeface="Arial"/>
                <a:ea typeface="Arial"/>
                <a:cs typeface="Arial"/>
                <a:sym typeface="Arial"/>
              </a:rPr>
              <a:t>Gegevensmodel </a:t>
            </a:r>
            <a:br>
              <a:rPr b="0" i="0" lang="nl-BE" sz="2400" u="none" cap="none" strike="noStrike">
                <a:solidFill>
                  <a:schemeClr val="dk2"/>
                </a:solidFill>
                <a:latin typeface="Arial"/>
                <a:ea typeface="Arial"/>
                <a:cs typeface="Arial"/>
                <a:sym typeface="Arial"/>
              </a:rPr>
            </a:br>
            <a:r>
              <a:rPr b="0" i="0" lang="nl-BE" sz="2400" u="none" cap="none" strike="noStrike">
                <a:solidFill>
                  <a:schemeClr val="dk2"/>
                </a:solidFill>
                <a:latin typeface="Arial"/>
                <a:ea typeface="Arial"/>
                <a:cs typeface="Arial"/>
                <a:sym typeface="Arial"/>
              </a:rPr>
              <a:t>voor de inventarisatie </a:t>
            </a:r>
            <a:br>
              <a:rPr b="0" i="0" lang="nl-BE" sz="2400" u="none" cap="none" strike="noStrike">
                <a:solidFill>
                  <a:schemeClr val="dk2"/>
                </a:solidFill>
                <a:latin typeface="Arial"/>
                <a:ea typeface="Arial"/>
                <a:cs typeface="Arial"/>
                <a:sym typeface="Arial"/>
              </a:rPr>
            </a:br>
            <a:r>
              <a:rPr b="0" i="0" lang="nl-BE" sz="2400" u="none" cap="none" strike="noStrike">
                <a:solidFill>
                  <a:schemeClr val="dk2"/>
                </a:solidFill>
                <a:latin typeface="Arial"/>
                <a:ea typeface="Arial"/>
                <a:cs typeface="Arial"/>
                <a:sym typeface="Arial"/>
              </a:rPr>
              <a:t>van het Openbaar Domein</a:t>
            </a:r>
            <a:endParaRPr b="0" i="0" sz="2400" u="none" cap="none" strike="noStrike">
              <a:solidFill>
                <a:schemeClr val="dk2"/>
              </a:solidFill>
              <a:latin typeface="Arial"/>
              <a:ea typeface="Arial"/>
              <a:cs typeface="Arial"/>
              <a:sym typeface="Arial"/>
            </a:endParaRPr>
          </a:p>
        </p:txBody>
      </p:sp>
      <p:sp>
        <p:nvSpPr>
          <p:cNvPr id="233" name="Google Shape;233;p37"/>
          <p:cNvSpPr txBox="1"/>
          <p:nvPr>
            <p:ph type="title"/>
          </p:nvPr>
        </p:nvSpPr>
        <p:spPr>
          <a:xfrm>
            <a:off x="1028711" y="1551752"/>
            <a:ext cx="4236324" cy="279462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Arial"/>
              <a:buNone/>
            </a:pPr>
            <a:r>
              <a:rPr b="0" i="0" lang="nl-BE" sz="3600" u="none" cap="none" strike="noStrike">
                <a:solidFill>
                  <a:schemeClr val="dk1"/>
                </a:solidFill>
                <a:latin typeface="Arial"/>
                <a:ea typeface="Arial"/>
                <a:cs typeface="Arial"/>
                <a:sym typeface="Arial"/>
              </a:rPr>
              <a:t>OSLO Openbaar Domein</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46"/>
          <p:cNvPicPr preferRelativeResize="0"/>
          <p:nvPr/>
        </p:nvPicPr>
        <p:blipFill rotWithShape="1">
          <a:blip r:embed="rId3">
            <a:alphaModFix/>
          </a:blip>
          <a:srcRect b="0" l="0" r="0" t="0"/>
          <a:stretch/>
        </p:blipFill>
        <p:spPr>
          <a:xfrm>
            <a:off x="2487575" y="1298082"/>
            <a:ext cx="4837975" cy="5214018"/>
          </a:xfrm>
          <a:prstGeom prst="rect">
            <a:avLst/>
          </a:prstGeom>
          <a:noFill/>
          <a:ln>
            <a:noFill/>
          </a:ln>
        </p:spPr>
      </p:pic>
      <p:sp>
        <p:nvSpPr>
          <p:cNvPr id="328" name="Google Shape;328;p46"/>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Voor verschillende doelgroepen</a:t>
            </a:r>
            <a:endParaRPr b="0" i="0" sz="3200" u="none" cap="none" strike="noStrike">
              <a:solidFill>
                <a:schemeClr val="dk1"/>
              </a:solidFill>
              <a:latin typeface="Arial"/>
              <a:ea typeface="Arial"/>
              <a:cs typeface="Arial"/>
              <a:sym typeface="Arial"/>
            </a:endParaRPr>
          </a:p>
        </p:txBody>
      </p:sp>
      <p:sp>
        <p:nvSpPr>
          <p:cNvPr id="329" name="Google Shape;329;p4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330" name="Google Shape;330;p46"/>
          <p:cNvSpPr/>
          <p:nvPr/>
        </p:nvSpPr>
        <p:spPr>
          <a:xfrm>
            <a:off x="652154" y="5535046"/>
            <a:ext cx="2943000" cy="762900"/>
          </a:xfrm>
          <a:prstGeom prst="rightArrow">
            <a:avLst>
              <a:gd fmla="val 50000" name="adj1"/>
              <a:gd fmla="val 50000" name="adj2"/>
            </a:avLst>
          </a:prstGeom>
          <a:solidFill>
            <a:schemeClr val="accent1"/>
          </a:solidFill>
          <a:ln cap="flat" cmpd="sng" w="12700">
            <a:solidFill>
              <a:srgbClr val="BAB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Uitvoerende</a:t>
            </a:r>
            <a:endParaRPr b="0" i="0" sz="1799" u="none" cap="none" strike="noStrike">
              <a:solidFill>
                <a:schemeClr val="dk1"/>
              </a:solidFill>
              <a:latin typeface="Calibri"/>
              <a:ea typeface="Calibri"/>
              <a:cs typeface="Calibri"/>
              <a:sym typeface="Calibri"/>
            </a:endParaRPr>
          </a:p>
        </p:txBody>
      </p:sp>
      <p:sp>
        <p:nvSpPr>
          <p:cNvPr id="331" name="Google Shape;331;p46"/>
          <p:cNvSpPr/>
          <p:nvPr/>
        </p:nvSpPr>
        <p:spPr>
          <a:xfrm>
            <a:off x="652152" y="4564611"/>
            <a:ext cx="2943000" cy="762900"/>
          </a:xfrm>
          <a:prstGeom prst="rightArrow">
            <a:avLst>
              <a:gd fmla="val 50000" name="adj1"/>
              <a:gd fmla="val 50000" name="adj2"/>
            </a:avLst>
          </a:prstGeom>
          <a:solidFill>
            <a:schemeClr val="accent1"/>
          </a:solidFill>
          <a:ln cap="flat" cmpd="sng" w="12700">
            <a:solidFill>
              <a:srgbClr val="BAB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Beheerder</a:t>
            </a:r>
            <a:endParaRPr b="0" i="0" sz="1799" u="none" cap="none" strike="noStrike">
              <a:solidFill>
                <a:schemeClr val="dk1"/>
              </a:solidFill>
              <a:latin typeface="Calibri"/>
              <a:ea typeface="Calibri"/>
              <a:cs typeface="Calibri"/>
              <a:sym typeface="Calibri"/>
            </a:endParaRPr>
          </a:p>
        </p:txBody>
      </p:sp>
      <p:sp>
        <p:nvSpPr>
          <p:cNvPr id="332" name="Google Shape;332;p46"/>
          <p:cNvSpPr/>
          <p:nvPr/>
        </p:nvSpPr>
        <p:spPr>
          <a:xfrm>
            <a:off x="652152" y="3643918"/>
            <a:ext cx="2943000" cy="762900"/>
          </a:xfrm>
          <a:prstGeom prst="rightArrow">
            <a:avLst>
              <a:gd fmla="val 50000" name="adj1"/>
              <a:gd fmla="val 50000" name="adj2"/>
            </a:avLst>
          </a:prstGeom>
          <a:solidFill>
            <a:schemeClr val="accent1"/>
          </a:solidFill>
          <a:ln cap="flat" cmpd="sng" w="12700">
            <a:solidFill>
              <a:srgbClr val="BAB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Management</a:t>
            </a:r>
            <a:endParaRPr b="0" i="0" sz="1799" u="none" cap="none" strike="noStrike">
              <a:solidFill>
                <a:schemeClr val="dk1"/>
              </a:solidFill>
              <a:latin typeface="Calibri"/>
              <a:ea typeface="Calibri"/>
              <a:cs typeface="Calibri"/>
              <a:sym typeface="Calibri"/>
            </a:endParaRPr>
          </a:p>
        </p:txBody>
      </p:sp>
      <p:sp>
        <p:nvSpPr>
          <p:cNvPr id="333" name="Google Shape;333;p46"/>
          <p:cNvSpPr/>
          <p:nvPr/>
        </p:nvSpPr>
        <p:spPr>
          <a:xfrm>
            <a:off x="652151" y="2724017"/>
            <a:ext cx="2943000" cy="762900"/>
          </a:xfrm>
          <a:prstGeom prst="rightArrow">
            <a:avLst>
              <a:gd fmla="val 50000" name="adj1"/>
              <a:gd fmla="val 50000" name="adj2"/>
            </a:avLst>
          </a:prstGeom>
          <a:solidFill>
            <a:schemeClr val="accent1"/>
          </a:solidFill>
          <a:ln cap="flat" cmpd="sng" w="12700">
            <a:solidFill>
              <a:srgbClr val="BAB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College burg. &amp; schepene</a:t>
            </a:r>
            <a:endParaRPr b="0" i="0" sz="1799" u="none" cap="none" strike="noStrike">
              <a:solidFill>
                <a:schemeClr val="dk1"/>
              </a:solidFill>
              <a:latin typeface="Calibri"/>
              <a:ea typeface="Calibri"/>
              <a:cs typeface="Calibri"/>
              <a:sym typeface="Calibri"/>
            </a:endParaRPr>
          </a:p>
        </p:txBody>
      </p:sp>
      <p:sp>
        <p:nvSpPr>
          <p:cNvPr id="334" name="Google Shape;334;p46"/>
          <p:cNvSpPr/>
          <p:nvPr/>
        </p:nvSpPr>
        <p:spPr>
          <a:xfrm>
            <a:off x="652150" y="1633300"/>
            <a:ext cx="2943000" cy="762900"/>
          </a:xfrm>
          <a:prstGeom prst="rightArrow">
            <a:avLst>
              <a:gd fmla="val 50000" name="adj1"/>
              <a:gd fmla="val 50000" name="adj2"/>
            </a:avLst>
          </a:prstGeom>
          <a:solidFill>
            <a:schemeClr val="accent1"/>
          </a:solidFill>
          <a:ln cap="flat" cmpd="sng" w="12700">
            <a:solidFill>
              <a:srgbClr val="BAB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Burger</a:t>
            </a:r>
            <a:endParaRPr b="0" i="0" sz="1799" u="none" cap="none" strike="noStrike">
              <a:solidFill>
                <a:schemeClr val="dk1"/>
              </a:solidFill>
              <a:latin typeface="Calibri"/>
              <a:ea typeface="Calibri"/>
              <a:cs typeface="Calibri"/>
              <a:sym typeface="Calibri"/>
            </a:endParaRPr>
          </a:p>
        </p:txBody>
      </p:sp>
      <p:sp>
        <p:nvSpPr>
          <p:cNvPr id="335" name="Google Shape;335;p46"/>
          <p:cNvSpPr txBox="1"/>
          <p:nvPr/>
        </p:nvSpPr>
        <p:spPr>
          <a:xfrm>
            <a:off x="7401742" y="5535038"/>
            <a:ext cx="1539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Prunus, kers,</a:t>
            </a:r>
            <a:br>
              <a:rPr b="0" i="0" lang="nl-BE" sz="1799" u="none" cap="none" strike="noStrike">
                <a:solidFill>
                  <a:schemeClr val="dk1"/>
                </a:solidFill>
                <a:latin typeface="Calibri"/>
                <a:ea typeface="Calibri"/>
                <a:cs typeface="Calibri"/>
                <a:sym typeface="Calibri"/>
              </a:rPr>
            </a:br>
            <a:r>
              <a:rPr b="0" i="0" lang="nl-BE" sz="1799" u="none" cap="none" strike="noStrike">
                <a:solidFill>
                  <a:schemeClr val="dk1"/>
                </a:solidFill>
                <a:latin typeface="Calibri"/>
                <a:ea typeface="Calibri"/>
                <a:cs typeface="Calibri"/>
                <a:sym typeface="Calibri"/>
              </a:rPr>
              <a:t>8 jaar, 5 meter</a:t>
            </a:r>
            <a:endParaRPr b="0" i="0" sz="1799" u="none" cap="none" strike="noStrike">
              <a:solidFill>
                <a:schemeClr val="dk1"/>
              </a:solidFill>
              <a:latin typeface="Calibri"/>
              <a:ea typeface="Calibri"/>
              <a:cs typeface="Calibri"/>
              <a:sym typeface="Calibri"/>
            </a:endParaRPr>
          </a:p>
        </p:txBody>
      </p:sp>
      <p:sp>
        <p:nvSpPr>
          <p:cNvPr id="336" name="Google Shape;336;p46"/>
          <p:cNvSpPr txBox="1"/>
          <p:nvPr/>
        </p:nvSpPr>
        <p:spPr>
          <a:xfrm>
            <a:off x="6840346" y="4666854"/>
            <a:ext cx="1403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Boom in gras</a:t>
            </a:r>
            <a:endParaRPr b="0" i="0" sz="1799" u="none" cap="none" strike="noStrike">
              <a:solidFill>
                <a:schemeClr val="dk1"/>
              </a:solidFill>
              <a:latin typeface="Calibri"/>
              <a:ea typeface="Calibri"/>
              <a:cs typeface="Calibri"/>
              <a:sym typeface="Calibri"/>
            </a:endParaRPr>
          </a:p>
        </p:txBody>
      </p:sp>
      <p:sp>
        <p:nvSpPr>
          <p:cNvPr id="337" name="Google Shape;337;p46"/>
          <p:cNvSpPr txBox="1"/>
          <p:nvPr/>
        </p:nvSpPr>
        <p:spPr>
          <a:xfrm>
            <a:off x="6279427" y="3750834"/>
            <a:ext cx="853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Bomen</a:t>
            </a:r>
            <a:endParaRPr b="0" i="0" sz="1799" u="none" cap="none" strike="noStrike">
              <a:solidFill>
                <a:schemeClr val="dk1"/>
              </a:solidFill>
              <a:latin typeface="Calibri"/>
              <a:ea typeface="Calibri"/>
              <a:cs typeface="Calibri"/>
              <a:sym typeface="Calibri"/>
            </a:endParaRPr>
          </a:p>
        </p:txBody>
      </p:sp>
      <p:sp>
        <p:nvSpPr>
          <p:cNvPr id="338" name="Google Shape;338;p46"/>
          <p:cNvSpPr txBox="1"/>
          <p:nvPr/>
        </p:nvSpPr>
        <p:spPr>
          <a:xfrm>
            <a:off x="5710953" y="2775609"/>
            <a:ext cx="765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Groen</a:t>
            </a:r>
            <a:endParaRPr b="0" i="0" sz="1799" u="none" cap="none" strike="noStrike">
              <a:solidFill>
                <a:schemeClr val="dk1"/>
              </a:solidFill>
              <a:latin typeface="Calibri"/>
              <a:ea typeface="Calibri"/>
              <a:cs typeface="Calibri"/>
              <a:sym typeface="Calibri"/>
            </a:endParaRPr>
          </a:p>
        </p:txBody>
      </p:sp>
      <p:sp>
        <p:nvSpPr>
          <p:cNvPr id="339" name="Google Shape;339;p46"/>
          <p:cNvSpPr txBox="1"/>
          <p:nvPr/>
        </p:nvSpPr>
        <p:spPr>
          <a:xfrm>
            <a:off x="5727659" y="1819303"/>
            <a:ext cx="1416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Leefbaarheid</a:t>
            </a:r>
            <a:endParaRPr b="0" i="0" sz="1799"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b="0" l="0" r="0" t="0"/>
          <a:stretch/>
        </p:blipFill>
        <p:spPr>
          <a:xfrm>
            <a:off x="596626" y="1349478"/>
            <a:ext cx="9144000" cy="5470589"/>
          </a:xfrm>
          <a:prstGeom prst="rect">
            <a:avLst/>
          </a:prstGeom>
          <a:noFill/>
          <a:ln>
            <a:noFill/>
          </a:ln>
        </p:spPr>
      </p:pic>
      <p:sp>
        <p:nvSpPr>
          <p:cNvPr id="345" name="Google Shape;345;p47"/>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Oorspronkelijk gegevensmodel ontwikkeld in periode 2015-2016</a:t>
            </a:r>
            <a:endParaRPr b="0" i="0" sz="3200" u="none" cap="none" strike="noStrike">
              <a:solidFill>
                <a:schemeClr val="dk1"/>
              </a:solidFill>
              <a:latin typeface="Arial"/>
              <a:ea typeface="Arial"/>
              <a:cs typeface="Arial"/>
              <a:sym typeface="Arial"/>
            </a:endParaRPr>
          </a:p>
        </p:txBody>
      </p:sp>
      <p:sp>
        <p:nvSpPr>
          <p:cNvPr id="346" name="Google Shape;346;p47"/>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8"/>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53" name="Google Shape;353;p48"/>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2800" u="none" cap="none" strike="noStrike">
                <a:solidFill>
                  <a:schemeClr val="dk1"/>
                </a:solidFill>
                <a:latin typeface="Arial"/>
                <a:ea typeface="Arial"/>
                <a:cs typeface="Arial"/>
                <a:sym typeface="Arial"/>
              </a:rPr>
              <a:t>Afstemming met andere werkgroepen en initiatieven</a:t>
            </a:r>
            <a:endParaRPr b="0" i="0" sz="2800" u="none" cap="none" strike="noStrike">
              <a:solidFill>
                <a:schemeClr val="dk1"/>
              </a:solidFill>
              <a:latin typeface="Arial"/>
              <a:ea typeface="Arial"/>
              <a:cs typeface="Arial"/>
              <a:sym typeface="Arial"/>
            </a:endParaRPr>
          </a:p>
        </p:txBody>
      </p:sp>
      <p:sp>
        <p:nvSpPr>
          <p:cNvPr id="354" name="Google Shape;354;p48"/>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grpSp>
        <p:nvGrpSpPr>
          <p:cNvPr id="355" name="Google Shape;355;p48"/>
          <p:cNvGrpSpPr/>
          <p:nvPr/>
        </p:nvGrpSpPr>
        <p:grpSpPr>
          <a:xfrm>
            <a:off x="680971" y="4000975"/>
            <a:ext cx="8543736" cy="2473809"/>
            <a:chOff x="1593000" y="2322567"/>
            <a:chExt cx="5957975" cy="643501"/>
          </a:xfrm>
        </p:grpSpPr>
        <p:sp>
          <p:nvSpPr>
            <p:cNvPr id="356" name="Google Shape;356;p48"/>
            <p:cNvSpPr/>
            <p:nvPr/>
          </p:nvSpPr>
          <p:spPr>
            <a:xfrm>
              <a:off x="3728375" y="2322568"/>
              <a:ext cx="3822600" cy="643500"/>
            </a:xfrm>
            <a:prstGeom prst="rect">
              <a:avLst/>
            </a:prstGeom>
            <a:solidFill>
              <a:srgbClr val="EEEEEE"/>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8"/>
            <p:cNvSpPr/>
            <p:nvPr/>
          </p:nvSpPr>
          <p:spPr>
            <a:xfrm flipH="1">
              <a:off x="2283025" y="2322575"/>
              <a:ext cx="1844400" cy="642600"/>
            </a:xfrm>
            <a:prstGeom prst="rect">
              <a:avLst/>
            </a:prstGeom>
            <a:solidFill>
              <a:srgbClr val="0C58D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8"/>
            <p:cNvSpPr/>
            <p:nvPr/>
          </p:nvSpPr>
          <p:spPr>
            <a:xfrm rot="-5400000">
              <a:off x="3501574" y="1934671"/>
              <a:ext cx="643356" cy="1419149"/>
            </a:xfrm>
            <a:prstGeom prst="flowChartOffpageConnector">
              <a:avLst/>
            </a:prstGeom>
            <a:solidFill>
              <a:srgbClr val="0C58D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8"/>
            <p:cNvSpPr/>
            <p:nvPr/>
          </p:nvSpPr>
          <p:spPr>
            <a:xfrm>
              <a:off x="2342625" y="2399951"/>
              <a:ext cx="1940700" cy="495900"/>
            </a:xfrm>
            <a:prstGeom prst="rect">
              <a:avLst/>
            </a:prstGeom>
            <a:noFill/>
            <a:ln>
              <a:noFill/>
            </a:ln>
          </p:spPr>
          <p:txBody>
            <a:bodyPr anchorCtr="0" anchor="ctr" bIns="99050" lIns="99050" spcFirstLastPara="1" rIns="99050" wrap="square" tIns="99050">
              <a:noAutofit/>
            </a:bodyPr>
            <a:lstStyle/>
            <a:p>
              <a:pPr indent="0" lvl="0" marL="0" marR="0" rtl="0" algn="l">
                <a:lnSpc>
                  <a:spcPct val="115000"/>
                </a:lnSpc>
                <a:spcBef>
                  <a:spcPts val="0"/>
                </a:spcBef>
                <a:spcAft>
                  <a:spcPts val="0"/>
                </a:spcAft>
                <a:buClr>
                  <a:srgbClr val="000000"/>
                </a:buClr>
                <a:buSzPts val="2400"/>
                <a:buFont typeface="Arial"/>
                <a:buNone/>
              </a:pPr>
              <a:r>
                <a:rPr b="0" i="0" lang="nl-BE" sz="2400" u="none" cap="none" strike="noStrike">
                  <a:solidFill>
                    <a:srgbClr val="FFFFFF"/>
                  </a:solidFill>
                  <a:latin typeface="Roboto Medium"/>
                  <a:ea typeface="Roboto Medium"/>
                  <a:cs typeface="Roboto Medium"/>
                  <a:sym typeface="Roboto Medium"/>
                </a:rPr>
                <a:t>Openbaar Domein</a:t>
              </a:r>
              <a:endParaRPr b="0" i="0" sz="2400" u="none" cap="none" strike="noStrike">
                <a:solidFill>
                  <a:srgbClr val="FFFFFF"/>
                </a:solidFill>
                <a:latin typeface="Roboto"/>
                <a:ea typeface="Roboto"/>
                <a:cs typeface="Roboto"/>
                <a:sym typeface="Roboto"/>
              </a:endParaRPr>
            </a:p>
          </p:txBody>
        </p:sp>
        <p:sp>
          <p:nvSpPr>
            <p:cNvPr id="360" name="Google Shape;360;p48"/>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6862"/>
                </a:srgbClr>
              </a:outerShdw>
            </a:effectLst>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8"/>
            <p:cNvSpPr/>
            <p:nvPr/>
          </p:nvSpPr>
          <p:spPr>
            <a:xfrm>
              <a:off x="1593000" y="2322575"/>
              <a:ext cx="690000" cy="642600"/>
            </a:xfrm>
            <a:prstGeom prst="rect">
              <a:avLst/>
            </a:prstGeom>
            <a:solidFill>
              <a:srgbClr val="0E65F0"/>
            </a:solidFill>
            <a:ln>
              <a:noFill/>
            </a:ln>
          </p:spPr>
          <p:txBody>
            <a:bodyPr anchorCtr="0" anchor="ctr" bIns="99050" lIns="99050" spcFirstLastPara="1" rIns="99050" wrap="square" tIns="99050">
              <a:noAutofit/>
            </a:bodyPr>
            <a:lstStyle/>
            <a:p>
              <a:pPr indent="0" lvl="0" marL="0" marR="0" rtl="0" algn="ctr">
                <a:lnSpc>
                  <a:spcPct val="100000"/>
                </a:lnSpc>
                <a:spcBef>
                  <a:spcPts val="0"/>
                </a:spcBef>
                <a:spcAft>
                  <a:spcPts val="0"/>
                </a:spcAft>
                <a:buClr>
                  <a:srgbClr val="000000"/>
                </a:buClr>
                <a:buSzPts val="2800"/>
                <a:buFont typeface="Arial"/>
                <a:buNone/>
              </a:pPr>
              <a:r>
                <a:rPr b="0" i="0" lang="nl-BE" sz="2800" u="none" cap="none" strike="noStrike">
                  <a:solidFill>
                    <a:srgbClr val="FFFFFF"/>
                  </a:solidFill>
                  <a:latin typeface="Roboto Thin"/>
                  <a:ea typeface="Roboto Thin"/>
                  <a:cs typeface="Roboto Thin"/>
                  <a:sym typeface="Roboto Thin"/>
                </a:rPr>
                <a:t>02</a:t>
              </a:r>
              <a:endParaRPr b="0" i="0" sz="2800" u="none" cap="none" strike="noStrike">
                <a:solidFill>
                  <a:srgbClr val="FFFFFF"/>
                </a:solidFill>
                <a:latin typeface="Roboto Thin"/>
                <a:ea typeface="Roboto Thin"/>
                <a:cs typeface="Roboto Thin"/>
                <a:sym typeface="Roboto Thin"/>
              </a:endParaRPr>
            </a:p>
          </p:txBody>
        </p:sp>
        <p:sp>
          <p:nvSpPr>
            <p:cNvPr id="362" name="Google Shape;362;p48"/>
            <p:cNvSpPr/>
            <p:nvPr/>
          </p:nvSpPr>
          <p:spPr>
            <a:xfrm>
              <a:off x="4532822" y="2323751"/>
              <a:ext cx="2826300" cy="642300"/>
            </a:xfrm>
            <a:prstGeom prst="rect">
              <a:avLst/>
            </a:prstGeom>
            <a:noFill/>
            <a:ln>
              <a:noFill/>
            </a:ln>
          </p:spPr>
          <p:txBody>
            <a:bodyPr anchorCtr="0" anchor="ctr" bIns="99050" lIns="99050" spcFirstLastPara="1" rIns="99050" wrap="square" tIns="99050">
              <a:noAutofit/>
            </a:bodyPr>
            <a:lstStyle/>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BGT | IMGeo</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Stad Sint-Niklaas</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AWV - OTL </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Stad &amp; Provincie Antwerpen</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GRB (Detail + Skelet)</a:t>
              </a:r>
              <a:endParaRPr b="0" i="0" sz="1800" u="none" cap="none" strike="noStrike">
                <a:solidFill>
                  <a:srgbClr val="0C58D3"/>
                </a:solidFill>
                <a:latin typeface="Roboto"/>
                <a:ea typeface="Roboto"/>
                <a:cs typeface="Roboto"/>
                <a:sym typeface="Roboto"/>
              </a:endParaRPr>
            </a:p>
          </p:txBody>
        </p:sp>
      </p:grpSp>
      <p:grpSp>
        <p:nvGrpSpPr>
          <p:cNvPr id="363" name="Google Shape;363;p48"/>
          <p:cNvGrpSpPr/>
          <p:nvPr/>
        </p:nvGrpSpPr>
        <p:grpSpPr>
          <a:xfrm>
            <a:off x="680971" y="1482453"/>
            <a:ext cx="8543736" cy="2473809"/>
            <a:chOff x="1593000" y="2322567"/>
            <a:chExt cx="5957975" cy="643501"/>
          </a:xfrm>
        </p:grpSpPr>
        <p:sp>
          <p:nvSpPr>
            <p:cNvPr id="364" name="Google Shape;364;p48"/>
            <p:cNvSpPr/>
            <p:nvPr/>
          </p:nvSpPr>
          <p:spPr>
            <a:xfrm>
              <a:off x="3728375" y="2322568"/>
              <a:ext cx="3822600" cy="643500"/>
            </a:xfrm>
            <a:prstGeom prst="rect">
              <a:avLst/>
            </a:prstGeom>
            <a:solidFill>
              <a:srgbClr val="EEEEEE"/>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8"/>
            <p:cNvSpPr/>
            <p:nvPr/>
          </p:nvSpPr>
          <p:spPr>
            <a:xfrm flipH="1">
              <a:off x="2283025" y="2322575"/>
              <a:ext cx="1844400" cy="642600"/>
            </a:xfrm>
            <a:prstGeom prst="rect">
              <a:avLst/>
            </a:prstGeom>
            <a:solidFill>
              <a:srgbClr val="0C58D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8"/>
            <p:cNvSpPr/>
            <p:nvPr/>
          </p:nvSpPr>
          <p:spPr>
            <a:xfrm rot="-5400000">
              <a:off x="3501574" y="1934671"/>
              <a:ext cx="643356" cy="1419149"/>
            </a:xfrm>
            <a:prstGeom prst="flowChartOffpageConnector">
              <a:avLst/>
            </a:prstGeom>
            <a:solidFill>
              <a:srgbClr val="0C58D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8"/>
            <p:cNvSpPr/>
            <p:nvPr/>
          </p:nvSpPr>
          <p:spPr>
            <a:xfrm>
              <a:off x="2342625" y="2399951"/>
              <a:ext cx="1940700" cy="495900"/>
            </a:xfrm>
            <a:prstGeom prst="rect">
              <a:avLst/>
            </a:prstGeom>
            <a:noFill/>
            <a:ln>
              <a:noFill/>
            </a:ln>
          </p:spPr>
          <p:txBody>
            <a:bodyPr anchorCtr="0" anchor="ctr" bIns="99050" lIns="99050" spcFirstLastPara="1" rIns="99050" wrap="square" tIns="99050">
              <a:noAutofit/>
            </a:bodyPr>
            <a:lstStyle/>
            <a:p>
              <a:pPr indent="0" lvl="0" marL="0" marR="0" rtl="0" algn="l">
                <a:lnSpc>
                  <a:spcPct val="115000"/>
                </a:lnSpc>
                <a:spcBef>
                  <a:spcPts val="0"/>
                </a:spcBef>
                <a:spcAft>
                  <a:spcPts val="0"/>
                </a:spcAft>
                <a:buClr>
                  <a:srgbClr val="000000"/>
                </a:buClr>
                <a:buSzPts val="2400"/>
                <a:buFont typeface="Arial"/>
                <a:buNone/>
              </a:pPr>
              <a:r>
                <a:rPr b="0" i="0" lang="nl-BE" sz="2400" u="none" cap="none" strike="noStrike">
                  <a:solidFill>
                    <a:srgbClr val="FFFFFF"/>
                  </a:solidFill>
                  <a:latin typeface="Roboto Medium"/>
                  <a:ea typeface="Roboto Medium"/>
                  <a:cs typeface="Roboto Medium"/>
                  <a:sym typeface="Roboto Medium"/>
                </a:rPr>
                <a:t>OSLO</a:t>
              </a:r>
              <a:endParaRPr b="0" i="0" sz="2400" u="none" cap="none" strike="noStrike">
                <a:solidFill>
                  <a:srgbClr val="FFFFFF"/>
                </a:solidFill>
                <a:latin typeface="Roboto"/>
                <a:ea typeface="Roboto"/>
                <a:cs typeface="Roboto"/>
                <a:sym typeface="Roboto"/>
              </a:endParaRPr>
            </a:p>
          </p:txBody>
        </p:sp>
        <p:sp>
          <p:nvSpPr>
            <p:cNvPr id="368" name="Google Shape;368;p48"/>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6862"/>
                </a:srgbClr>
              </a:outerShdw>
            </a:effectLst>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8"/>
            <p:cNvSpPr/>
            <p:nvPr/>
          </p:nvSpPr>
          <p:spPr>
            <a:xfrm>
              <a:off x="1593000" y="2322575"/>
              <a:ext cx="690000" cy="642600"/>
            </a:xfrm>
            <a:prstGeom prst="rect">
              <a:avLst/>
            </a:prstGeom>
            <a:solidFill>
              <a:srgbClr val="0E65F0"/>
            </a:solidFill>
            <a:ln>
              <a:noFill/>
            </a:ln>
          </p:spPr>
          <p:txBody>
            <a:bodyPr anchorCtr="0" anchor="ctr" bIns="99050" lIns="99050" spcFirstLastPara="1" rIns="99050" wrap="square" tIns="99050">
              <a:noAutofit/>
            </a:bodyPr>
            <a:lstStyle/>
            <a:p>
              <a:pPr indent="0" lvl="0" marL="0" marR="0" rtl="0" algn="ctr">
                <a:lnSpc>
                  <a:spcPct val="100000"/>
                </a:lnSpc>
                <a:spcBef>
                  <a:spcPts val="0"/>
                </a:spcBef>
                <a:spcAft>
                  <a:spcPts val="0"/>
                </a:spcAft>
                <a:buClr>
                  <a:srgbClr val="000000"/>
                </a:buClr>
                <a:buSzPts val="2800"/>
                <a:buFont typeface="Arial"/>
                <a:buNone/>
              </a:pPr>
              <a:r>
                <a:rPr b="0" i="0" lang="nl-BE" sz="2800" u="none" cap="none" strike="noStrike">
                  <a:solidFill>
                    <a:srgbClr val="FFFFFF"/>
                  </a:solidFill>
                  <a:latin typeface="Roboto Thin"/>
                  <a:ea typeface="Roboto Thin"/>
                  <a:cs typeface="Roboto Thin"/>
                  <a:sym typeface="Roboto Thin"/>
                </a:rPr>
                <a:t>01</a:t>
              </a:r>
              <a:endParaRPr b="0" i="0" sz="2800" u="none" cap="none" strike="noStrike">
                <a:solidFill>
                  <a:srgbClr val="FFFFFF"/>
                </a:solidFill>
                <a:latin typeface="Roboto Thin"/>
                <a:ea typeface="Roboto Thin"/>
                <a:cs typeface="Roboto Thin"/>
                <a:sym typeface="Roboto Thin"/>
              </a:endParaRPr>
            </a:p>
          </p:txBody>
        </p:sp>
        <p:sp>
          <p:nvSpPr>
            <p:cNvPr id="370" name="Google Shape;370;p48"/>
            <p:cNvSpPr/>
            <p:nvPr/>
          </p:nvSpPr>
          <p:spPr>
            <a:xfrm>
              <a:off x="4532822" y="2323750"/>
              <a:ext cx="2826300" cy="642300"/>
            </a:xfrm>
            <a:prstGeom prst="rect">
              <a:avLst/>
            </a:prstGeom>
            <a:noFill/>
            <a:ln>
              <a:noFill/>
            </a:ln>
          </p:spPr>
          <p:txBody>
            <a:bodyPr anchorCtr="0" anchor="ctr" bIns="99050" lIns="99050" spcFirstLastPara="1" rIns="99050" wrap="square" tIns="99050">
              <a:noAutofit/>
            </a:bodyPr>
            <a:lstStyle/>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Wegenregister</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LBLOD Mobiliteit</a:t>
              </a:r>
              <a:endParaRPr b="0" i="0" sz="1800" u="none" cap="none" strike="noStrike">
                <a:solidFill>
                  <a:srgbClr val="0C58D3"/>
                </a:solidFill>
                <a:latin typeface="Roboto"/>
                <a:ea typeface="Roboto"/>
                <a:cs typeface="Roboto"/>
                <a:sym typeface="Roboto"/>
              </a:endParaRPr>
            </a:p>
            <a:p>
              <a:pPr indent="-368300" lvl="0" marL="495300" marR="0" rtl="0" algn="l">
                <a:lnSpc>
                  <a:spcPct val="150000"/>
                </a:lnSpc>
                <a:spcBef>
                  <a:spcPts val="0"/>
                </a:spcBef>
                <a:spcAft>
                  <a:spcPts val="0"/>
                </a:spcAft>
                <a:buClr>
                  <a:srgbClr val="0C58D3"/>
                </a:buClr>
                <a:buSzPts val="1800"/>
                <a:buFont typeface="Roboto"/>
                <a:buChar char="●"/>
              </a:pPr>
              <a:r>
                <a:rPr b="0" i="0" lang="nl-BE" sz="1800" u="none" cap="none" strike="noStrike">
                  <a:solidFill>
                    <a:srgbClr val="0C58D3"/>
                  </a:solidFill>
                  <a:latin typeface="Roboto"/>
                  <a:ea typeface="Roboto"/>
                  <a:cs typeface="Roboto"/>
                  <a:sym typeface="Roboto"/>
                </a:rPr>
                <a:t>GIPOD</a:t>
              </a:r>
              <a:endParaRPr b="0" i="0" sz="1800" u="none" cap="none" strike="noStrike">
                <a:solidFill>
                  <a:srgbClr val="0C58D3"/>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9"/>
          <p:cNvSpPr txBox="1"/>
          <p:nvPr>
            <p:ph idx="1" type="body"/>
          </p:nvPr>
        </p:nvSpPr>
        <p:spPr>
          <a:xfrm>
            <a:off x="681050" y="1148076"/>
            <a:ext cx="8544000" cy="53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00"/>
              </a:spcBef>
              <a:spcAft>
                <a:spcPts val="0"/>
              </a:spcAft>
              <a:buClr>
                <a:schemeClr val="dk1"/>
              </a:buClr>
              <a:buSzPts val="2400"/>
              <a:buFont typeface="Arial"/>
              <a:buNone/>
            </a:pPr>
            <a:r>
              <a:rPr b="0" i="0" lang="nl-BE" sz="1400" u="none" cap="none" strike="noStrike">
                <a:solidFill>
                  <a:schemeClr val="dk1"/>
                </a:solidFill>
                <a:latin typeface="Arial"/>
                <a:ea typeface="Arial"/>
                <a:cs typeface="Arial"/>
                <a:sym typeface="Arial"/>
              </a:rPr>
              <a:t>https://overheid.vlaanderen.be/GRB-GRB-skeletbestekken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2400"/>
              <a:buFont typeface="Arial"/>
              <a:buNone/>
            </a:pPr>
            <a:r>
              <a:rPr b="0" i="0" lang="nl-BE" sz="1400" u="none" cap="none" strike="noStrike">
                <a:solidFill>
                  <a:schemeClr val="dk1"/>
                </a:solidFill>
                <a:latin typeface="Arial"/>
                <a:ea typeface="Arial"/>
                <a:cs typeface="Arial"/>
                <a:sym typeface="Arial"/>
              </a:rPr>
              <a:t>https://overheid.vlaanderen.be/GRB-Overzicht-layers-skelet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77" name="Google Shape;377;p49"/>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GRB Skeletbestekken</a:t>
            </a:r>
            <a:endParaRPr b="0" i="0" sz="3200" u="none" cap="none" strike="noStrike">
              <a:solidFill>
                <a:schemeClr val="dk1"/>
              </a:solidFill>
              <a:latin typeface="Arial"/>
              <a:ea typeface="Arial"/>
              <a:cs typeface="Arial"/>
              <a:sym typeface="Arial"/>
            </a:endParaRPr>
          </a:p>
        </p:txBody>
      </p:sp>
      <p:sp>
        <p:nvSpPr>
          <p:cNvPr id="378" name="Google Shape;378;p49"/>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pic>
        <p:nvPicPr>
          <p:cNvPr id="379" name="Google Shape;379;p49"/>
          <p:cNvPicPr preferRelativeResize="0"/>
          <p:nvPr/>
        </p:nvPicPr>
        <p:blipFill rotWithShape="1">
          <a:blip r:embed="rId3">
            <a:alphaModFix/>
          </a:blip>
          <a:srcRect b="0" l="0" r="0" t="0"/>
          <a:stretch/>
        </p:blipFill>
        <p:spPr>
          <a:xfrm>
            <a:off x="1225425" y="1992625"/>
            <a:ext cx="8101344" cy="456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Tijdslijn Werkgroep</a:t>
            </a:r>
            <a:endParaRPr b="0" i="0" sz="3200" u="none" cap="none" strike="noStrike">
              <a:solidFill>
                <a:schemeClr val="dk1"/>
              </a:solidFill>
              <a:latin typeface="Arial"/>
              <a:ea typeface="Arial"/>
              <a:cs typeface="Arial"/>
              <a:sym typeface="Arial"/>
            </a:endParaRPr>
          </a:p>
        </p:txBody>
      </p:sp>
      <p:sp>
        <p:nvSpPr>
          <p:cNvPr id="386" name="Google Shape;386;p50"/>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grpSp>
        <p:nvGrpSpPr>
          <p:cNvPr id="387" name="Google Shape;387;p50"/>
          <p:cNvGrpSpPr/>
          <p:nvPr/>
        </p:nvGrpSpPr>
        <p:grpSpPr>
          <a:xfrm>
            <a:off x="492493" y="2094325"/>
            <a:ext cx="2383535" cy="4000412"/>
            <a:chOff x="1083025" y="1574038"/>
            <a:chExt cx="1834900" cy="2315187"/>
          </a:xfrm>
        </p:grpSpPr>
        <p:sp>
          <p:nvSpPr>
            <p:cNvPr id="388" name="Google Shape;388;p50"/>
            <p:cNvSpPr txBox="1"/>
            <p:nvPr/>
          </p:nvSpPr>
          <p:spPr>
            <a:xfrm>
              <a:off x="1215710" y="1574038"/>
              <a:ext cx="10131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800"/>
                <a:buFont typeface="Arial"/>
                <a:buNone/>
              </a:pPr>
              <a:r>
                <a:rPr b="0" i="0" lang="nl-BE" sz="1800" u="none" cap="none" strike="noStrike">
                  <a:solidFill>
                    <a:srgbClr val="0C58D3"/>
                  </a:solidFill>
                  <a:latin typeface="Roboto"/>
                  <a:ea typeface="Roboto"/>
                  <a:cs typeface="Roboto"/>
                  <a:sym typeface="Roboto"/>
                </a:rPr>
                <a:t>18 januari</a:t>
              </a:r>
              <a:endParaRPr b="0" i="0" sz="1800" u="none" cap="none" strike="noStrike">
                <a:solidFill>
                  <a:srgbClr val="0C58D3"/>
                </a:solidFill>
                <a:latin typeface="Roboto"/>
                <a:ea typeface="Roboto"/>
                <a:cs typeface="Roboto"/>
                <a:sym typeface="Roboto"/>
              </a:endParaRPr>
            </a:p>
          </p:txBody>
        </p:sp>
        <p:sp>
          <p:nvSpPr>
            <p:cNvPr id="389" name="Google Shape;389;p50"/>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800"/>
                <a:buFont typeface="Arial"/>
                <a:buNone/>
              </a:pPr>
              <a:r>
                <a:rPr b="1" i="0" lang="nl-BE" sz="1800" u="none" cap="none" strike="noStrike">
                  <a:solidFill>
                    <a:srgbClr val="0C58D3"/>
                  </a:solidFill>
                  <a:latin typeface="Roboto"/>
                  <a:ea typeface="Roboto"/>
                  <a:cs typeface="Roboto"/>
                  <a:sym typeface="Roboto"/>
                </a:rPr>
                <a:t>Introductie </a:t>
              </a:r>
              <a:endParaRPr b="1" i="0" sz="1800" u="none" cap="none" strike="noStrike">
                <a:solidFill>
                  <a:srgbClr val="0C58D3"/>
                </a:solidFill>
                <a:latin typeface="Roboto"/>
                <a:ea typeface="Roboto"/>
                <a:cs typeface="Roboto"/>
                <a:sym typeface="Roboto"/>
              </a:endParaRPr>
            </a:p>
          </p:txBody>
        </p:sp>
        <p:sp>
          <p:nvSpPr>
            <p:cNvPr id="390" name="Google Shape;390;p50"/>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 Hoe/wat/…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Introductie model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Use cases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Brainstorm</a:t>
              </a:r>
              <a:endParaRPr b="0" i="0" sz="1400" u="none" cap="none" strike="noStrike">
                <a:solidFill>
                  <a:srgbClr val="0C58D3"/>
                </a:solidFill>
                <a:latin typeface="Roboto"/>
                <a:ea typeface="Roboto"/>
                <a:cs typeface="Roboto"/>
                <a:sym typeface="Roboto"/>
              </a:endParaRPr>
            </a:p>
          </p:txBody>
        </p:sp>
        <p:cxnSp>
          <p:nvCxnSpPr>
            <p:cNvPr id="391" name="Google Shape;391;p50"/>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392" name="Google Shape;392;p50"/>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393" name="Google Shape;393;p50"/>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 name="Google Shape;394;p50"/>
          <p:cNvGrpSpPr/>
          <p:nvPr/>
        </p:nvGrpSpPr>
        <p:grpSpPr>
          <a:xfrm>
            <a:off x="7220146" y="2093050"/>
            <a:ext cx="2383535" cy="4000439"/>
            <a:chOff x="1083025" y="1574022"/>
            <a:chExt cx="1834900" cy="2315203"/>
          </a:xfrm>
        </p:grpSpPr>
        <p:sp>
          <p:nvSpPr>
            <p:cNvPr id="395" name="Google Shape;395;p50"/>
            <p:cNvSpPr txBox="1"/>
            <p:nvPr/>
          </p:nvSpPr>
          <p:spPr>
            <a:xfrm>
              <a:off x="1363459" y="1574022"/>
              <a:ext cx="8652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800"/>
                <a:buFont typeface="Arial"/>
                <a:buNone/>
              </a:pPr>
              <a:r>
                <a:rPr b="0" i="0" lang="nl-BE" sz="1800" u="none" cap="none" strike="noStrike">
                  <a:solidFill>
                    <a:srgbClr val="858585"/>
                  </a:solidFill>
                  <a:latin typeface="Roboto"/>
                  <a:ea typeface="Roboto"/>
                  <a:cs typeface="Roboto"/>
                  <a:sym typeface="Roboto"/>
                </a:rPr>
                <a:t>8 juni</a:t>
              </a:r>
              <a:endParaRPr b="0" i="0" sz="1800" u="none" cap="none" strike="noStrike">
                <a:solidFill>
                  <a:srgbClr val="858585"/>
                </a:solidFill>
                <a:latin typeface="Roboto"/>
                <a:ea typeface="Roboto"/>
                <a:cs typeface="Roboto"/>
                <a:sym typeface="Roboto"/>
              </a:endParaRPr>
            </a:p>
          </p:txBody>
        </p:sp>
        <p:sp>
          <p:nvSpPr>
            <p:cNvPr id="396" name="Google Shape;396;p50"/>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800"/>
                <a:buFont typeface="Arial"/>
                <a:buNone/>
              </a:pPr>
              <a:r>
                <a:rPr b="1" i="0" lang="nl-BE" sz="1800" u="none" cap="none" strike="noStrike">
                  <a:solidFill>
                    <a:srgbClr val="858585"/>
                  </a:solidFill>
                  <a:latin typeface="Roboto"/>
                  <a:ea typeface="Roboto"/>
                  <a:cs typeface="Roboto"/>
                  <a:sym typeface="Roboto"/>
                </a:rPr>
                <a:t>Gegevensmodel v2.0</a:t>
              </a:r>
              <a:endParaRPr b="1" i="0" sz="1800" u="none" cap="none" strike="noStrike">
                <a:solidFill>
                  <a:srgbClr val="858585"/>
                </a:solidFill>
                <a:latin typeface="Roboto"/>
                <a:ea typeface="Roboto"/>
                <a:cs typeface="Roboto"/>
                <a:sym typeface="Roboto"/>
              </a:endParaRPr>
            </a:p>
          </p:txBody>
        </p:sp>
        <p:sp>
          <p:nvSpPr>
            <p:cNvPr id="397" name="Google Shape;397;p50"/>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Voorstelling nieuwe standaard</a:t>
              </a:r>
              <a:endParaRPr b="0" i="0" sz="1400" u="none" cap="none" strike="noStrike">
                <a:solidFill>
                  <a:srgbClr val="858585"/>
                </a:solidFill>
                <a:latin typeface="Roboto"/>
                <a:ea typeface="Roboto"/>
                <a:cs typeface="Roboto"/>
                <a:sym typeface="Roboto"/>
              </a:endParaRPr>
            </a:p>
          </p:txBody>
        </p:sp>
        <p:cxnSp>
          <p:nvCxnSpPr>
            <p:cNvPr id="398" name="Google Shape;398;p50"/>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399" name="Google Shape;399;p5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400" name="Google Shape;400;p50"/>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 name="Google Shape;401;p50"/>
          <p:cNvGrpSpPr/>
          <p:nvPr/>
        </p:nvGrpSpPr>
        <p:grpSpPr>
          <a:xfrm>
            <a:off x="2728127" y="2093075"/>
            <a:ext cx="2383535" cy="4000426"/>
            <a:chOff x="1083025" y="1574030"/>
            <a:chExt cx="1834900" cy="2315195"/>
          </a:xfrm>
        </p:grpSpPr>
        <p:sp>
          <p:nvSpPr>
            <p:cNvPr id="402" name="Google Shape;402;p50"/>
            <p:cNvSpPr txBox="1"/>
            <p:nvPr/>
          </p:nvSpPr>
          <p:spPr>
            <a:xfrm>
              <a:off x="1196883" y="1574030"/>
              <a:ext cx="10317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800"/>
                <a:buFont typeface="Arial"/>
                <a:buNone/>
              </a:pPr>
              <a:r>
                <a:rPr b="0" i="0" lang="nl-BE" sz="1800" u="none" cap="none" strike="noStrike">
                  <a:solidFill>
                    <a:srgbClr val="0C58D3"/>
                  </a:solidFill>
                  <a:latin typeface="Roboto"/>
                  <a:ea typeface="Roboto"/>
                  <a:cs typeface="Roboto"/>
                  <a:sym typeface="Roboto"/>
                </a:rPr>
                <a:t>8 februari</a:t>
              </a:r>
              <a:endParaRPr b="0" i="0" sz="1800" u="none" cap="none" strike="noStrike">
                <a:solidFill>
                  <a:srgbClr val="0C58D3"/>
                </a:solidFill>
                <a:latin typeface="Roboto"/>
                <a:ea typeface="Roboto"/>
                <a:cs typeface="Roboto"/>
                <a:sym typeface="Roboto"/>
              </a:endParaRPr>
            </a:p>
          </p:txBody>
        </p:sp>
        <p:sp>
          <p:nvSpPr>
            <p:cNvPr id="403" name="Google Shape;403;p50"/>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800"/>
                <a:buFont typeface="Arial"/>
                <a:buNone/>
              </a:pPr>
              <a:r>
                <a:rPr b="1" i="0" lang="nl-BE" sz="1800" u="none" cap="none" strike="noStrike">
                  <a:solidFill>
                    <a:srgbClr val="0C58D3"/>
                  </a:solidFill>
                  <a:latin typeface="Roboto"/>
                  <a:ea typeface="Roboto"/>
                  <a:cs typeface="Roboto"/>
                  <a:sym typeface="Roboto"/>
                </a:rPr>
                <a:t>Thematische verdieping</a:t>
              </a:r>
              <a:endParaRPr b="1" i="0" sz="1800" u="none" cap="none" strike="noStrike">
                <a:solidFill>
                  <a:srgbClr val="0C58D3"/>
                </a:solidFill>
                <a:latin typeface="Roboto"/>
                <a:ea typeface="Roboto"/>
                <a:cs typeface="Roboto"/>
                <a:sym typeface="Roboto"/>
              </a:endParaRPr>
            </a:p>
          </p:txBody>
        </p:sp>
        <p:sp>
          <p:nvSpPr>
            <p:cNvPr id="404" name="Google Shape;404;p50"/>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 Discussie Gegevensmodel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Tussentijdse dieptesessies</a:t>
              </a:r>
              <a:endParaRPr b="0" i="0" sz="1400" u="none" cap="none" strike="noStrike">
                <a:solidFill>
                  <a:srgbClr val="0C58D3"/>
                </a:solidFill>
                <a:latin typeface="Roboto"/>
                <a:ea typeface="Roboto"/>
                <a:cs typeface="Roboto"/>
                <a:sym typeface="Roboto"/>
              </a:endParaRPr>
            </a:p>
          </p:txBody>
        </p:sp>
        <p:cxnSp>
          <p:nvCxnSpPr>
            <p:cNvPr id="405" name="Google Shape;405;p50"/>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406" name="Google Shape;406;p50"/>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407" name="Google Shape;407;p50"/>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8" name="Google Shape;408;p50"/>
          <p:cNvGrpSpPr/>
          <p:nvPr/>
        </p:nvGrpSpPr>
        <p:grpSpPr>
          <a:xfrm>
            <a:off x="4967897" y="2093075"/>
            <a:ext cx="2383535" cy="4000426"/>
            <a:chOff x="1083025" y="1574030"/>
            <a:chExt cx="1834900" cy="2315195"/>
          </a:xfrm>
        </p:grpSpPr>
        <p:sp>
          <p:nvSpPr>
            <p:cNvPr id="409" name="Google Shape;409;p50"/>
            <p:cNvSpPr txBox="1"/>
            <p:nvPr/>
          </p:nvSpPr>
          <p:spPr>
            <a:xfrm>
              <a:off x="1193689" y="1574030"/>
              <a:ext cx="10350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800"/>
                <a:buFont typeface="Arial"/>
                <a:buNone/>
              </a:pPr>
              <a:r>
                <a:rPr b="0" i="0" lang="nl-BE" sz="1800" u="none" cap="none" strike="noStrike">
                  <a:solidFill>
                    <a:srgbClr val="0C58D3"/>
                  </a:solidFill>
                  <a:latin typeface="Roboto"/>
                  <a:ea typeface="Roboto"/>
                  <a:cs typeface="Roboto"/>
                  <a:sym typeface="Roboto"/>
                </a:rPr>
                <a:t>23 maart</a:t>
              </a:r>
              <a:endParaRPr b="0" i="0" sz="1800" u="none" cap="none" strike="noStrike">
                <a:solidFill>
                  <a:srgbClr val="0C58D3"/>
                </a:solidFill>
                <a:latin typeface="Roboto"/>
                <a:ea typeface="Roboto"/>
                <a:cs typeface="Roboto"/>
                <a:sym typeface="Roboto"/>
              </a:endParaRPr>
            </a:p>
          </p:txBody>
        </p:sp>
        <p:sp>
          <p:nvSpPr>
            <p:cNvPr id="410" name="Google Shape;410;p50"/>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800"/>
                <a:buFont typeface="Arial"/>
                <a:buNone/>
              </a:pPr>
              <a:r>
                <a:rPr b="1" i="0" lang="nl-BE" sz="1800" u="none" cap="none" strike="noStrike">
                  <a:solidFill>
                    <a:srgbClr val="0C58D3"/>
                  </a:solidFill>
                  <a:latin typeface="Roboto"/>
                  <a:ea typeface="Roboto"/>
                  <a:cs typeface="Roboto"/>
                  <a:sym typeface="Roboto"/>
                </a:rPr>
                <a:t>Gegevensmodel v1.2</a:t>
              </a:r>
              <a:endParaRPr b="1" i="0" sz="1800" u="none" cap="none" strike="noStrike">
                <a:solidFill>
                  <a:srgbClr val="0C58D3"/>
                </a:solidFill>
                <a:latin typeface="Roboto"/>
                <a:ea typeface="Roboto"/>
                <a:cs typeface="Roboto"/>
                <a:sym typeface="Roboto"/>
              </a:endParaRPr>
            </a:p>
          </p:txBody>
        </p:sp>
        <p:sp>
          <p:nvSpPr>
            <p:cNvPr id="411" name="Google Shape;411;p50"/>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 Voorstelling Gegevensmodel v1.2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070C0"/>
                  </a:solidFill>
                  <a:latin typeface="Roboto"/>
                  <a:ea typeface="Roboto"/>
                  <a:cs typeface="Roboto"/>
                  <a:sym typeface="Roboto"/>
                </a:rPr>
                <a:t>- Tussentijdse dieptesessies </a:t>
              </a:r>
              <a:endParaRPr b="0" i="0" sz="1400" u="none" cap="none" strike="noStrike">
                <a:solidFill>
                  <a:srgbClr val="0070C0"/>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900"/>
                <a:buFont typeface="Arial"/>
                <a:buNone/>
              </a:pPr>
              <a:r>
                <a:t/>
              </a:r>
              <a:endParaRPr b="0" i="0" sz="900" u="none" cap="none" strike="noStrike">
                <a:solidFill>
                  <a:srgbClr val="0C58D3"/>
                </a:solidFill>
                <a:latin typeface="Roboto"/>
                <a:ea typeface="Roboto"/>
                <a:cs typeface="Roboto"/>
                <a:sym typeface="Roboto"/>
              </a:endParaRPr>
            </a:p>
          </p:txBody>
        </p:sp>
        <p:cxnSp>
          <p:nvCxnSpPr>
            <p:cNvPr id="412" name="Google Shape;412;p50"/>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413" name="Google Shape;413;p50"/>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414" name="Google Shape;414;p50"/>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9" name="Shape 419"/>
        <p:cNvGrpSpPr/>
        <p:nvPr/>
      </p:nvGrpSpPr>
      <p:grpSpPr>
        <a:xfrm>
          <a:off x="0" y="0"/>
          <a:ext cx="0" cy="0"/>
          <a:chOff x="0" y="0"/>
          <a:chExt cx="0" cy="0"/>
        </a:xfrm>
      </p:grpSpPr>
      <p:sp>
        <p:nvSpPr>
          <p:cNvPr id="420" name="Google Shape;420;p51"/>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Het combineren van verscheidene doelen </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Functionele relaties (Collecties)</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Categoriseren van objecten (Views)</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LOD Geometrieën</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LOD Objecten </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Uitbreidbaarheid</a:t>
            </a:r>
            <a:endParaRPr b="0" i="0" sz="2400" u="none" cap="none" strike="noStrike">
              <a:solidFill>
                <a:schemeClr val="dk1"/>
              </a:solidFill>
              <a:latin typeface="Arial"/>
              <a:ea typeface="Arial"/>
              <a:cs typeface="Arial"/>
              <a:sym typeface="Arial"/>
            </a:endParaRPr>
          </a:p>
          <a:p>
            <a:pPr indent="0" lvl="0" marL="0" marR="0" rtl="0" algn="l">
              <a:lnSpc>
                <a:spcPct val="2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21" name="Google Shape;421;p51"/>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Flexibiliteit</a:t>
            </a:r>
            <a:endParaRPr b="0" i="0" sz="3200" u="none" cap="none" strike="noStrike">
              <a:solidFill>
                <a:schemeClr val="dk1"/>
              </a:solidFill>
              <a:latin typeface="Arial"/>
              <a:ea typeface="Arial"/>
              <a:cs typeface="Arial"/>
              <a:sym typeface="Arial"/>
            </a:endParaRPr>
          </a:p>
        </p:txBody>
      </p:sp>
      <p:sp>
        <p:nvSpPr>
          <p:cNvPr id="422" name="Google Shape;422;p51"/>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2"/>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700"/>
              </a:spcBef>
              <a:spcAft>
                <a:spcPts val="0"/>
              </a:spcAft>
              <a:buClr>
                <a:schemeClr val="accent1"/>
              </a:buClr>
              <a:buSzPts val="2400"/>
              <a:buFont typeface="Arial"/>
              <a:buNone/>
            </a:pPr>
            <a:r>
              <a:t/>
            </a:r>
            <a:endParaRPr b="0" i="0" sz="2400" u="none" cap="none" strike="noStrike">
              <a:solidFill>
                <a:schemeClr val="dk2"/>
              </a:solidFill>
              <a:latin typeface="Arial"/>
              <a:ea typeface="Arial"/>
              <a:cs typeface="Arial"/>
              <a:sym typeface="Arial"/>
            </a:endParaRPr>
          </a:p>
        </p:txBody>
      </p:sp>
      <p:sp>
        <p:nvSpPr>
          <p:cNvPr id="429" name="Google Shape;429;p52"/>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noAutofit/>
          </a:bodyPr>
          <a:lstStyle/>
          <a:p>
            <a:pPr indent="0" lvl="0" marL="0" marR="0" rtl="0" algn="r">
              <a:lnSpc>
                <a:spcPct val="90000"/>
              </a:lnSpc>
              <a:spcBef>
                <a:spcPts val="0"/>
              </a:spcBef>
              <a:spcAft>
                <a:spcPts val="0"/>
              </a:spcAft>
              <a:buClr>
                <a:schemeClr val="dk1"/>
              </a:buClr>
              <a:buSzPts val="3600"/>
              <a:buFont typeface="Arial"/>
              <a:buNone/>
            </a:pPr>
            <a:r>
              <a:rPr b="0" i="0" lang="nl-BE" sz="3600" u="none" cap="none" strike="noStrike">
                <a:solidFill>
                  <a:schemeClr val="dk1"/>
                </a:solidFill>
                <a:latin typeface="Arial"/>
                <a:ea typeface="Arial"/>
                <a:cs typeface="Arial"/>
                <a:sym typeface="Arial"/>
              </a:rPr>
              <a:t>Gegevensmodel Openbaar Domein</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3"/>
          <p:cNvSpPr txBox="1"/>
          <p:nvPr>
            <p:ph idx="1" type="body"/>
          </p:nvPr>
        </p:nvSpPr>
        <p:spPr>
          <a:xfrm>
            <a:off x="681051" y="1482225"/>
            <a:ext cx="89505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Informatiemodel - Generiek</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Uitbreidingen </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AutoNum type="alphaLcPeriod"/>
            </a:pPr>
            <a:r>
              <a:rPr b="0" i="0" lang="nl-BE" sz="2400" u="none" cap="none" strike="noStrike">
                <a:solidFill>
                  <a:schemeClr val="dk1"/>
                </a:solidFill>
                <a:latin typeface="Arial"/>
                <a:ea typeface="Arial"/>
                <a:cs typeface="Arial"/>
                <a:sym typeface="Arial"/>
              </a:rPr>
              <a:t>Vocabularium - Definities objecten en attributen</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AutoNum type="alphaLcPeriod"/>
            </a:pPr>
            <a:r>
              <a:rPr b="0" i="0" lang="nl-BE" sz="2400" u="none" cap="none" strike="noStrike">
                <a:solidFill>
                  <a:schemeClr val="dk1"/>
                </a:solidFill>
                <a:latin typeface="Arial"/>
                <a:ea typeface="Arial"/>
                <a:cs typeface="Arial"/>
                <a:sym typeface="Arial"/>
              </a:rPr>
              <a:t>Objectencatalogus - Samenhang objecten en attributen</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Applicatieprofielen (“views”)</a:t>
            </a:r>
            <a:endParaRPr b="0" i="0" sz="24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36" name="Google Shape;436;p5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Conceptuele indeling Gegevensmodel </a:t>
            </a:r>
            <a:endParaRPr b="0" i="0" sz="3200" u="none" cap="none" strike="noStrike">
              <a:solidFill>
                <a:schemeClr val="dk1"/>
              </a:solidFill>
              <a:latin typeface="Arial"/>
              <a:ea typeface="Arial"/>
              <a:cs typeface="Arial"/>
              <a:sym typeface="Arial"/>
            </a:endParaRPr>
          </a:p>
        </p:txBody>
      </p:sp>
      <p:sp>
        <p:nvSpPr>
          <p:cNvPr id="437" name="Google Shape;437;p5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438" name="Google Shape;438;p53"/>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3"/>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4"/>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Canoniek informatiemodel </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Definieert een aantal abstracte concepten voor de inventarisatie van objecten in het Openbaar Domein.</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Relevant voor informatie-architecten en (databank-)ontwikkelaars</a:t>
            </a:r>
            <a:endParaRPr b="0" i="0" sz="24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rPr b="0" i="0" lang="nl-BE" sz="1800" u="sng" cap="none" strike="noStrike">
                <a:solidFill>
                  <a:schemeClr val="hlink"/>
                </a:solidFill>
                <a:latin typeface="Arial"/>
                <a:ea typeface="Arial"/>
                <a:cs typeface="Arial"/>
                <a:sym typeface="Arial"/>
                <a:hlinkClick r:id="rId3"/>
              </a:rPr>
              <a:t>https://test.data.vlaanderen.be/cms/ap/openbaar-domein/overview.jpg</a:t>
            </a:r>
            <a:r>
              <a:rPr b="0" i="0" lang="nl-BE"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445" name="Google Shape;445;p54"/>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1 - Informatiemodel</a:t>
            </a:r>
            <a:endParaRPr b="0" i="0" sz="3200" u="none" cap="none" strike="noStrike">
              <a:solidFill>
                <a:schemeClr val="dk1"/>
              </a:solidFill>
              <a:latin typeface="Arial"/>
              <a:ea typeface="Arial"/>
              <a:cs typeface="Arial"/>
              <a:sym typeface="Arial"/>
            </a:endParaRPr>
          </a:p>
        </p:txBody>
      </p:sp>
      <p:sp>
        <p:nvSpPr>
          <p:cNvPr id="446" name="Google Shape;446;p54"/>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447" name="Google Shape;447;p54"/>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4"/>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453" name="Google Shape;453;p5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454" name="Google Shape;454;p55"/>
          <p:cNvSpPr/>
          <p:nvPr/>
        </p:nvSpPr>
        <p:spPr>
          <a:xfrm>
            <a:off x="4136726" y="1701233"/>
            <a:ext cx="1843200" cy="915900"/>
          </a:xfrm>
          <a:prstGeom prst="roundRect">
            <a:avLst>
              <a:gd fmla="val 16667" name="adj"/>
            </a:avLst>
          </a:prstGeom>
          <a:solidFill>
            <a:schemeClr val="accent1"/>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Gebied</a:t>
            </a:r>
            <a:endParaRPr b="0" i="0" sz="1799" u="none" cap="none" strike="noStrike">
              <a:solidFill>
                <a:schemeClr val="dk1"/>
              </a:solidFill>
              <a:latin typeface="Calibri"/>
              <a:ea typeface="Calibri"/>
              <a:cs typeface="Calibri"/>
              <a:sym typeface="Calibri"/>
            </a:endParaRPr>
          </a:p>
        </p:txBody>
      </p:sp>
      <p:sp>
        <p:nvSpPr>
          <p:cNvPr id="455" name="Google Shape;455;p55"/>
          <p:cNvSpPr/>
          <p:nvPr/>
        </p:nvSpPr>
        <p:spPr>
          <a:xfrm>
            <a:off x="4136726" y="2827349"/>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Object</a:t>
            </a:r>
            <a:endParaRPr b="0" i="0" sz="1799" u="none" cap="none" strike="noStrike">
              <a:solidFill>
                <a:schemeClr val="dk1"/>
              </a:solidFill>
              <a:latin typeface="Calibri"/>
              <a:ea typeface="Calibri"/>
              <a:cs typeface="Calibri"/>
              <a:sym typeface="Calibri"/>
            </a:endParaRPr>
          </a:p>
        </p:txBody>
      </p:sp>
      <p:sp>
        <p:nvSpPr>
          <p:cNvPr id="456" name="Google Shape;456;p55"/>
          <p:cNvSpPr/>
          <p:nvPr/>
        </p:nvSpPr>
        <p:spPr>
          <a:xfrm>
            <a:off x="2032155" y="3743282"/>
            <a:ext cx="14298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Deel</a:t>
            </a:r>
            <a:endParaRPr b="0" i="0" sz="1799" u="none" cap="none" strike="noStrike">
              <a:solidFill>
                <a:schemeClr val="dk1"/>
              </a:solidFill>
              <a:latin typeface="Calibri"/>
              <a:ea typeface="Calibri"/>
              <a:cs typeface="Calibri"/>
              <a:sym typeface="Calibri"/>
            </a:endParaRPr>
          </a:p>
        </p:txBody>
      </p:sp>
      <p:sp>
        <p:nvSpPr>
          <p:cNvPr id="457" name="Google Shape;457;p55"/>
          <p:cNvSpPr/>
          <p:nvPr/>
        </p:nvSpPr>
        <p:spPr>
          <a:xfrm>
            <a:off x="6404582" y="3743283"/>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Element</a:t>
            </a:r>
            <a:endParaRPr b="0" i="0" sz="1799" u="none" cap="none" strike="noStrike">
              <a:solidFill>
                <a:schemeClr val="dk1"/>
              </a:solidFill>
              <a:latin typeface="Calibri"/>
              <a:ea typeface="Calibri"/>
              <a:cs typeface="Calibri"/>
              <a:sym typeface="Calibri"/>
            </a:endParaRPr>
          </a:p>
        </p:txBody>
      </p:sp>
      <p:sp>
        <p:nvSpPr>
          <p:cNvPr id="458" name="Google Shape;458;p55"/>
          <p:cNvSpPr/>
          <p:nvPr/>
        </p:nvSpPr>
        <p:spPr>
          <a:xfrm>
            <a:off x="591612" y="4862412"/>
            <a:ext cx="1843200" cy="915900"/>
          </a:xfrm>
          <a:prstGeom prst="roundRect">
            <a:avLst>
              <a:gd fmla="val 16667" name="adj"/>
            </a:avLst>
          </a:prstGeom>
          <a:solidFill>
            <a:srgbClr val="FFC00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p:txBody>
      </p:sp>
      <p:sp>
        <p:nvSpPr>
          <p:cNvPr id="459" name="Google Shape;459;p55"/>
          <p:cNvSpPr/>
          <p:nvPr/>
        </p:nvSpPr>
        <p:spPr>
          <a:xfrm>
            <a:off x="2652640" y="4862412"/>
            <a:ext cx="2293200" cy="1344600"/>
          </a:xfrm>
          <a:prstGeom prst="roundRect">
            <a:avLst>
              <a:gd fmla="val 16667" name="adj"/>
            </a:avLst>
          </a:prstGeom>
          <a:solidFill>
            <a:schemeClr val="accent5"/>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Fysiek voorkomen </a:t>
            </a:r>
            <a:r>
              <a:rPr b="0" i="1" lang="nl-BE" sz="1400" u="none" cap="none" strike="noStrike">
                <a:solidFill>
                  <a:schemeClr val="dk1"/>
                </a:solidFill>
                <a:latin typeface="Calibri"/>
                <a:ea typeface="Calibri"/>
                <a:cs typeface="Calibri"/>
                <a:sym typeface="Calibri"/>
              </a:rPr>
              <a:t>(Onbegroeid voorkomen, Begroeid voorkomen, Watervoorkomen</a:t>
            </a:r>
            <a:endParaRPr b="0" i="1" sz="1400" u="none" cap="none" strike="noStrike">
              <a:solidFill>
                <a:schemeClr val="dk1"/>
              </a:solidFill>
              <a:latin typeface="Calibri"/>
              <a:ea typeface="Calibri"/>
              <a:cs typeface="Calibri"/>
              <a:sym typeface="Calibri"/>
            </a:endParaRPr>
          </a:p>
        </p:txBody>
      </p:sp>
      <p:cxnSp>
        <p:nvCxnSpPr>
          <p:cNvPr id="460" name="Google Shape;460;p55"/>
          <p:cNvCxnSpPr>
            <a:stCxn id="455" idx="1"/>
            <a:endCxn id="456"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461" name="Google Shape;461;p55"/>
          <p:cNvCxnSpPr>
            <a:stCxn id="456" idx="1"/>
            <a:endCxn id="458"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62" name="Google Shape;462;p55"/>
          <p:cNvCxnSpPr>
            <a:stCxn id="456" idx="3"/>
            <a:endCxn id="459"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63" name="Google Shape;463;p55"/>
          <p:cNvCxnSpPr>
            <a:stCxn id="455" idx="3"/>
            <a:endCxn id="457"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464" name="Google Shape;464;p55"/>
          <p:cNvSpPr/>
          <p:nvPr/>
        </p:nvSpPr>
        <p:spPr>
          <a:xfrm>
            <a:off x="7507667" y="4862411"/>
            <a:ext cx="2057400" cy="915900"/>
          </a:xfrm>
          <a:prstGeom prst="roundRect">
            <a:avLst>
              <a:gd fmla="val 16667" name="adj"/>
            </a:avLst>
          </a:prstGeom>
          <a:solidFill>
            <a:srgbClr val="00B0F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(Sensor, Rooster, Straatmeubilair, …)</a:t>
            </a:r>
            <a:endParaRPr b="0" i="1" sz="1400" u="none" cap="none" strike="noStrike">
              <a:solidFill>
                <a:schemeClr val="dk1"/>
              </a:solidFill>
              <a:latin typeface="Calibri"/>
              <a:ea typeface="Calibri"/>
              <a:cs typeface="Calibri"/>
              <a:sym typeface="Calibri"/>
            </a:endParaRPr>
          </a:p>
        </p:txBody>
      </p:sp>
      <p:sp>
        <p:nvSpPr>
          <p:cNvPr id="465" name="Google Shape;465;p55"/>
          <p:cNvSpPr/>
          <p:nvPr/>
        </p:nvSpPr>
        <p:spPr>
          <a:xfrm>
            <a:off x="5254322" y="4862411"/>
            <a:ext cx="2071800" cy="915900"/>
          </a:xfrm>
          <a:prstGeom prst="roundRect">
            <a:avLst>
              <a:gd fmla="val 16667" name="adj"/>
            </a:avLst>
          </a:prstGeom>
          <a:solidFill>
            <a:srgbClr val="92D05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(Boomvorm, Haagvorm, Klimvorm, …)</a:t>
            </a:r>
            <a:endParaRPr b="0" i="1" sz="1400" u="none" cap="none" strike="noStrike">
              <a:solidFill>
                <a:schemeClr val="dk1"/>
              </a:solidFill>
              <a:latin typeface="Calibri"/>
              <a:ea typeface="Calibri"/>
              <a:cs typeface="Calibri"/>
              <a:sym typeface="Calibri"/>
            </a:endParaRPr>
          </a:p>
        </p:txBody>
      </p:sp>
      <p:cxnSp>
        <p:nvCxnSpPr>
          <p:cNvPr id="466" name="Google Shape;466;p55"/>
          <p:cNvCxnSpPr>
            <a:stCxn id="457" idx="1"/>
            <a:endCxn id="465"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67" name="Google Shape;467;p55"/>
          <p:cNvCxnSpPr>
            <a:stCxn id="457" idx="3"/>
            <a:endCxn id="464"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68" name="Google Shape;468;p55"/>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8"/>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70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Scope project - OSLO </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Opzet Gegevensmodel Openbaar Domein &amp; Werkgroep</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Uiteenzetting Gegevensmodel Openbaar Domein </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AutoNum type="arabicPeriod"/>
            </a:pPr>
            <a:r>
              <a:rPr b="0" i="0" lang="nl-BE" sz="2400" u="none" cap="none" strike="noStrike">
                <a:solidFill>
                  <a:schemeClr val="dk1"/>
                </a:solidFill>
                <a:latin typeface="Arial"/>
                <a:ea typeface="Arial"/>
                <a:cs typeface="Arial"/>
                <a:sym typeface="Arial"/>
              </a:rPr>
              <a:t>Vervolgstappen</a:t>
            </a:r>
            <a:endParaRPr b="0" i="0" sz="2400" u="none" cap="none" strike="noStrike">
              <a:solidFill>
                <a:schemeClr val="dk1"/>
              </a:solidFill>
              <a:latin typeface="Arial"/>
              <a:ea typeface="Arial"/>
              <a:cs typeface="Arial"/>
              <a:sym typeface="Arial"/>
            </a:endParaRPr>
          </a:p>
        </p:txBody>
      </p:sp>
      <p:sp>
        <p:nvSpPr>
          <p:cNvPr id="240" name="Google Shape;240;p38"/>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Agenda</a:t>
            </a:r>
            <a:endParaRPr b="0" i="0" sz="3200" u="none" cap="none" strike="noStrike">
              <a:solidFill>
                <a:schemeClr val="dk1"/>
              </a:solidFill>
              <a:latin typeface="Arial"/>
              <a:ea typeface="Arial"/>
              <a:cs typeface="Arial"/>
              <a:sym typeface="Arial"/>
            </a:endParaRPr>
          </a:p>
        </p:txBody>
      </p:sp>
      <p:sp>
        <p:nvSpPr>
          <p:cNvPr id="241" name="Google Shape;241;p38"/>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6"/>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474" name="Google Shape;474;p5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475" name="Google Shape;475;p56"/>
          <p:cNvSpPr/>
          <p:nvPr/>
        </p:nvSpPr>
        <p:spPr>
          <a:xfrm>
            <a:off x="4136726" y="1701233"/>
            <a:ext cx="1843200" cy="915900"/>
          </a:xfrm>
          <a:prstGeom prst="roundRect">
            <a:avLst>
              <a:gd fmla="val 16667" name="adj"/>
            </a:avLst>
          </a:prstGeom>
          <a:solidFill>
            <a:schemeClr val="accent1"/>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Gebied</a:t>
            </a:r>
            <a:endParaRPr b="0" i="0" sz="1799" u="none" cap="none" strike="noStrike">
              <a:solidFill>
                <a:schemeClr val="dk1"/>
              </a:solidFill>
              <a:latin typeface="Calibri"/>
              <a:ea typeface="Calibri"/>
              <a:cs typeface="Calibri"/>
              <a:sym typeface="Calibri"/>
            </a:endParaRPr>
          </a:p>
        </p:txBody>
      </p:sp>
      <p:sp>
        <p:nvSpPr>
          <p:cNvPr id="476" name="Google Shape;476;p56"/>
          <p:cNvSpPr/>
          <p:nvPr/>
        </p:nvSpPr>
        <p:spPr>
          <a:xfrm>
            <a:off x="4136726" y="2827349"/>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Object</a:t>
            </a:r>
            <a:endParaRPr b="0" i="0" sz="1799" u="none" cap="none" strike="noStrike">
              <a:solidFill>
                <a:srgbClr val="A5A5A5"/>
              </a:solidFill>
              <a:latin typeface="Calibri"/>
              <a:ea typeface="Calibri"/>
              <a:cs typeface="Calibri"/>
              <a:sym typeface="Calibri"/>
            </a:endParaRPr>
          </a:p>
        </p:txBody>
      </p:sp>
      <p:sp>
        <p:nvSpPr>
          <p:cNvPr id="477" name="Google Shape;477;p56"/>
          <p:cNvSpPr/>
          <p:nvPr/>
        </p:nvSpPr>
        <p:spPr>
          <a:xfrm>
            <a:off x="2032155" y="3743282"/>
            <a:ext cx="1429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Deel</a:t>
            </a:r>
            <a:endParaRPr b="0" i="0" sz="1799" u="none" cap="none" strike="noStrike">
              <a:solidFill>
                <a:srgbClr val="A5A5A5"/>
              </a:solidFill>
              <a:latin typeface="Calibri"/>
              <a:ea typeface="Calibri"/>
              <a:cs typeface="Calibri"/>
              <a:sym typeface="Calibri"/>
            </a:endParaRPr>
          </a:p>
        </p:txBody>
      </p:sp>
      <p:sp>
        <p:nvSpPr>
          <p:cNvPr id="478" name="Google Shape;478;p56"/>
          <p:cNvSpPr/>
          <p:nvPr/>
        </p:nvSpPr>
        <p:spPr>
          <a:xfrm>
            <a:off x="6404582" y="374328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Element</a:t>
            </a:r>
            <a:endParaRPr b="0" i="0" sz="1799" u="none" cap="none" strike="noStrike">
              <a:solidFill>
                <a:srgbClr val="A5A5A5"/>
              </a:solidFill>
              <a:latin typeface="Calibri"/>
              <a:ea typeface="Calibri"/>
              <a:cs typeface="Calibri"/>
              <a:sym typeface="Calibri"/>
            </a:endParaRPr>
          </a:p>
        </p:txBody>
      </p:sp>
      <p:sp>
        <p:nvSpPr>
          <p:cNvPr id="479" name="Google Shape;479;p56"/>
          <p:cNvSpPr/>
          <p:nvPr/>
        </p:nvSpPr>
        <p:spPr>
          <a:xfrm>
            <a:off x="591612" y="4862412"/>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p:txBody>
      </p:sp>
      <p:sp>
        <p:nvSpPr>
          <p:cNvPr id="480" name="Google Shape;480;p56"/>
          <p:cNvSpPr/>
          <p:nvPr/>
        </p:nvSpPr>
        <p:spPr>
          <a:xfrm>
            <a:off x="2652640" y="4862412"/>
            <a:ext cx="2293200" cy="13446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Fysiek voorkomen </a:t>
            </a:r>
            <a:r>
              <a:rPr b="0" i="1" lang="nl-BE" sz="1400" u="none" cap="none" strike="noStrike">
                <a:solidFill>
                  <a:srgbClr val="A5A5A5"/>
                </a:solidFill>
                <a:latin typeface="Calibri"/>
                <a:ea typeface="Calibri"/>
                <a:cs typeface="Calibri"/>
                <a:sym typeface="Calibri"/>
              </a:rPr>
              <a:t>(Onbegroeid voorkomen, Begroeid voorkomen, Watervoorkomen</a:t>
            </a:r>
            <a:endParaRPr b="0" i="1" sz="1400" u="none" cap="none" strike="noStrike">
              <a:solidFill>
                <a:srgbClr val="A5A5A5"/>
              </a:solidFill>
              <a:latin typeface="Calibri"/>
              <a:ea typeface="Calibri"/>
              <a:cs typeface="Calibri"/>
              <a:sym typeface="Calibri"/>
            </a:endParaRPr>
          </a:p>
        </p:txBody>
      </p:sp>
      <p:cxnSp>
        <p:nvCxnSpPr>
          <p:cNvPr id="481" name="Google Shape;481;p56"/>
          <p:cNvCxnSpPr>
            <a:stCxn id="476" idx="1"/>
            <a:endCxn id="477"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482" name="Google Shape;482;p56"/>
          <p:cNvCxnSpPr>
            <a:stCxn id="477" idx="1"/>
            <a:endCxn id="479"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83" name="Google Shape;483;p56"/>
          <p:cNvCxnSpPr>
            <a:stCxn id="477" idx="3"/>
            <a:endCxn id="480"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84" name="Google Shape;484;p56"/>
          <p:cNvCxnSpPr>
            <a:stCxn id="476" idx="3"/>
            <a:endCxn id="478"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485" name="Google Shape;485;p56"/>
          <p:cNvSpPr/>
          <p:nvPr/>
        </p:nvSpPr>
        <p:spPr>
          <a:xfrm>
            <a:off x="7507667" y="4862411"/>
            <a:ext cx="20574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(Sensor, Rooster, Straatmeubilair, …)</a:t>
            </a:r>
            <a:endParaRPr b="0" i="1" sz="1400" u="none" cap="none" strike="noStrike">
              <a:solidFill>
                <a:srgbClr val="A5A5A5"/>
              </a:solidFill>
              <a:latin typeface="Calibri"/>
              <a:ea typeface="Calibri"/>
              <a:cs typeface="Calibri"/>
              <a:sym typeface="Calibri"/>
            </a:endParaRPr>
          </a:p>
        </p:txBody>
      </p:sp>
      <p:sp>
        <p:nvSpPr>
          <p:cNvPr id="486" name="Google Shape;486;p56"/>
          <p:cNvSpPr/>
          <p:nvPr/>
        </p:nvSpPr>
        <p:spPr>
          <a:xfrm>
            <a:off x="5254322" y="4862411"/>
            <a:ext cx="2071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(Boomvorm, Haagvorm, Klimvorm, …)</a:t>
            </a:r>
            <a:endParaRPr b="0" i="1" sz="1400" u="none" cap="none" strike="noStrike">
              <a:solidFill>
                <a:srgbClr val="A5A5A5"/>
              </a:solidFill>
              <a:latin typeface="Calibri"/>
              <a:ea typeface="Calibri"/>
              <a:cs typeface="Calibri"/>
              <a:sym typeface="Calibri"/>
            </a:endParaRPr>
          </a:p>
        </p:txBody>
      </p:sp>
      <p:cxnSp>
        <p:nvCxnSpPr>
          <p:cNvPr id="487" name="Google Shape;487;p56"/>
          <p:cNvCxnSpPr>
            <a:stCxn id="478" idx="1"/>
            <a:endCxn id="486"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88" name="Google Shape;488;p56"/>
          <p:cNvCxnSpPr>
            <a:stCxn id="478" idx="3"/>
            <a:endCxn id="485"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489" name="Google Shape;489;p56"/>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
        <p:nvSpPr>
          <p:cNvPr id="490" name="Google Shape;490;p56"/>
          <p:cNvSpPr txBox="1"/>
          <p:nvPr/>
        </p:nvSpPr>
        <p:spPr>
          <a:xfrm>
            <a:off x="6196525" y="1418378"/>
            <a:ext cx="3618600" cy="1243500"/>
          </a:xfrm>
          <a:prstGeom prst="rect">
            <a:avLst/>
          </a:prstGeom>
          <a:solidFill>
            <a:srgbClr val="FFFCCC"/>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Citadelpark is een ‘Park’, om hiermee aan te duiden dat de zone is ontworpen is om recreatie en natuur samen te laten plaatsvinden.</a:t>
            </a:r>
            <a:endParaRPr b="0" i="0" sz="1799" u="none" cap="none" strike="noStrike">
              <a:solidFill>
                <a:schemeClr val="dk1"/>
              </a:solidFill>
              <a:latin typeface="Calibri"/>
              <a:ea typeface="Calibri"/>
              <a:cs typeface="Calibri"/>
              <a:sym typeface="Calibri"/>
            </a:endParaRPr>
          </a:p>
        </p:txBody>
      </p:sp>
      <p:cxnSp>
        <p:nvCxnSpPr>
          <p:cNvPr id="491" name="Google Shape;491;p56"/>
          <p:cNvCxnSpPr>
            <a:stCxn id="475" idx="3"/>
            <a:endCxn id="490" idx="1"/>
          </p:cNvCxnSpPr>
          <p:nvPr/>
        </p:nvCxnSpPr>
        <p:spPr>
          <a:xfrm flipH="1" rot="10800000">
            <a:off x="5979926" y="2040083"/>
            <a:ext cx="216600" cy="119100"/>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7"/>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497" name="Google Shape;497;p57"/>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498" name="Google Shape;498;p57"/>
          <p:cNvSpPr/>
          <p:nvPr/>
        </p:nvSpPr>
        <p:spPr>
          <a:xfrm>
            <a:off x="4136726" y="170123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Gebied</a:t>
            </a:r>
            <a:endParaRPr b="0" i="0" sz="1799" u="none" cap="none" strike="noStrike">
              <a:solidFill>
                <a:srgbClr val="A5A5A5"/>
              </a:solidFill>
              <a:latin typeface="Calibri"/>
              <a:ea typeface="Calibri"/>
              <a:cs typeface="Calibri"/>
              <a:sym typeface="Calibri"/>
            </a:endParaRPr>
          </a:p>
        </p:txBody>
      </p:sp>
      <p:sp>
        <p:nvSpPr>
          <p:cNvPr id="499" name="Google Shape;499;p57"/>
          <p:cNvSpPr/>
          <p:nvPr/>
        </p:nvSpPr>
        <p:spPr>
          <a:xfrm>
            <a:off x="4136726" y="2827349"/>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Object</a:t>
            </a:r>
            <a:endParaRPr b="0" i="0" sz="1799" u="none" cap="none" strike="noStrike">
              <a:solidFill>
                <a:schemeClr val="dk1"/>
              </a:solidFill>
              <a:latin typeface="Calibri"/>
              <a:ea typeface="Calibri"/>
              <a:cs typeface="Calibri"/>
              <a:sym typeface="Calibri"/>
            </a:endParaRPr>
          </a:p>
        </p:txBody>
      </p:sp>
      <p:sp>
        <p:nvSpPr>
          <p:cNvPr id="500" name="Google Shape;500;p57"/>
          <p:cNvSpPr/>
          <p:nvPr/>
        </p:nvSpPr>
        <p:spPr>
          <a:xfrm>
            <a:off x="2032155" y="3743282"/>
            <a:ext cx="1429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Deel</a:t>
            </a:r>
            <a:endParaRPr b="0" i="0" sz="1799" u="none" cap="none" strike="noStrike">
              <a:solidFill>
                <a:srgbClr val="A5A5A5"/>
              </a:solidFill>
              <a:latin typeface="Calibri"/>
              <a:ea typeface="Calibri"/>
              <a:cs typeface="Calibri"/>
              <a:sym typeface="Calibri"/>
            </a:endParaRPr>
          </a:p>
        </p:txBody>
      </p:sp>
      <p:sp>
        <p:nvSpPr>
          <p:cNvPr id="501" name="Google Shape;501;p57"/>
          <p:cNvSpPr/>
          <p:nvPr/>
        </p:nvSpPr>
        <p:spPr>
          <a:xfrm>
            <a:off x="6404582" y="374328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Element</a:t>
            </a:r>
            <a:endParaRPr b="0" i="0" sz="1799" u="none" cap="none" strike="noStrike">
              <a:solidFill>
                <a:srgbClr val="A5A5A5"/>
              </a:solidFill>
              <a:latin typeface="Calibri"/>
              <a:ea typeface="Calibri"/>
              <a:cs typeface="Calibri"/>
              <a:sym typeface="Calibri"/>
            </a:endParaRPr>
          </a:p>
        </p:txBody>
      </p:sp>
      <p:sp>
        <p:nvSpPr>
          <p:cNvPr id="502" name="Google Shape;502;p57"/>
          <p:cNvSpPr/>
          <p:nvPr/>
        </p:nvSpPr>
        <p:spPr>
          <a:xfrm>
            <a:off x="591612" y="4862412"/>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p:txBody>
      </p:sp>
      <p:sp>
        <p:nvSpPr>
          <p:cNvPr id="503" name="Google Shape;503;p57"/>
          <p:cNvSpPr/>
          <p:nvPr/>
        </p:nvSpPr>
        <p:spPr>
          <a:xfrm>
            <a:off x="2652640" y="4862412"/>
            <a:ext cx="2293200" cy="13446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Fysiek voorkomen </a:t>
            </a:r>
            <a:r>
              <a:rPr b="0" i="1" lang="nl-BE" sz="1400" u="none" cap="none" strike="noStrike">
                <a:solidFill>
                  <a:srgbClr val="A5A5A5"/>
                </a:solidFill>
                <a:latin typeface="Calibri"/>
                <a:ea typeface="Calibri"/>
                <a:cs typeface="Calibri"/>
                <a:sym typeface="Calibri"/>
              </a:rPr>
              <a:t>(Onbegroeid voorkomen, Begroeid voorkomen, Watervoorkomen</a:t>
            </a:r>
            <a:endParaRPr b="0" i="1" sz="1400" u="none" cap="none" strike="noStrike">
              <a:solidFill>
                <a:srgbClr val="A5A5A5"/>
              </a:solidFill>
              <a:latin typeface="Calibri"/>
              <a:ea typeface="Calibri"/>
              <a:cs typeface="Calibri"/>
              <a:sym typeface="Calibri"/>
            </a:endParaRPr>
          </a:p>
        </p:txBody>
      </p:sp>
      <p:cxnSp>
        <p:nvCxnSpPr>
          <p:cNvPr id="504" name="Google Shape;504;p57"/>
          <p:cNvCxnSpPr>
            <a:stCxn id="499" idx="1"/>
            <a:endCxn id="500"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505" name="Google Shape;505;p57"/>
          <p:cNvCxnSpPr>
            <a:stCxn id="500" idx="1"/>
            <a:endCxn id="502"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06" name="Google Shape;506;p57"/>
          <p:cNvCxnSpPr>
            <a:stCxn id="500" idx="3"/>
            <a:endCxn id="503"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07" name="Google Shape;507;p57"/>
          <p:cNvCxnSpPr>
            <a:stCxn id="499" idx="3"/>
            <a:endCxn id="501"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508" name="Google Shape;508;p57"/>
          <p:cNvSpPr/>
          <p:nvPr/>
        </p:nvSpPr>
        <p:spPr>
          <a:xfrm>
            <a:off x="7507667" y="4862411"/>
            <a:ext cx="20574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(Sensor, Rooster, Straatmeubilair, …)</a:t>
            </a:r>
            <a:endParaRPr b="0" i="1" sz="1400" u="none" cap="none" strike="noStrike">
              <a:solidFill>
                <a:srgbClr val="A5A5A5"/>
              </a:solidFill>
              <a:latin typeface="Calibri"/>
              <a:ea typeface="Calibri"/>
              <a:cs typeface="Calibri"/>
              <a:sym typeface="Calibri"/>
            </a:endParaRPr>
          </a:p>
        </p:txBody>
      </p:sp>
      <p:sp>
        <p:nvSpPr>
          <p:cNvPr id="509" name="Google Shape;509;p57"/>
          <p:cNvSpPr/>
          <p:nvPr/>
        </p:nvSpPr>
        <p:spPr>
          <a:xfrm>
            <a:off x="5254322" y="4862411"/>
            <a:ext cx="2071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(Boomvorm, Haagvorm, Klimvorm, …)</a:t>
            </a:r>
            <a:endParaRPr b="0" i="1" sz="1400" u="none" cap="none" strike="noStrike">
              <a:solidFill>
                <a:srgbClr val="A5A5A5"/>
              </a:solidFill>
              <a:latin typeface="Calibri"/>
              <a:ea typeface="Calibri"/>
              <a:cs typeface="Calibri"/>
              <a:sym typeface="Calibri"/>
            </a:endParaRPr>
          </a:p>
        </p:txBody>
      </p:sp>
      <p:cxnSp>
        <p:nvCxnSpPr>
          <p:cNvPr id="510" name="Google Shape;510;p57"/>
          <p:cNvCxnSpPr>
            <a:stCxn id="501" idx="1"/>
            <a:endCxn id="509"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11" name="Google Shape;511;p57"/>
          <p:cNvCxnSpPr>
            <a:stCxn id="501" idx="3"/>
            <a:endCxn id="508"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12" name="Google Shape;512;p57"/>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
        <p:nvSpPr>
          <p:cNvPr id="513" name="Google Shape;513;p57"/>
          <p:cNvSpPr txBox="1"/>
          <p:nvPr/>
        </p:nvSpPr>
        <p:spPr>
          <a:xfrm>
            <a:off x="6196520" y="2814048"/>
            <a:ext cx="3618600" cy="922800"/>
          </a:xfrm>
          <a:prstGeom prst="rect">
            <a:avLst/>
          </a:prstGeom>
          <a:solidFill>
            <a:srgbClr val="FFFCCC"/>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De hoofdklasse waar alle objecten die beheerd kunnen worden van afgeleid worden.</a:t>
            </a:r>
            <a:endParaRPr b="0" i="0" sz="1799" u="none" cap="none" strike="noStrike">
              <a:solidFill>
                <a:schemeClr val="dk1"/>
              </a:solidFill>
              <a:latin typeface="Calibri"/>
              <a:ea typeface="Calibri"/>
              <a:cs typeface="Calibri"/>
              <a:sym typeface="Calibri"/>
            </a:endParaRPr>
          </a:p>
        </p:txBody>
      </p:sp>
      <p:cxnSp>
        <p:nvCxnSpPr>
          <p:cNvPr id="514" name="Google Shape;514;p57"/>
          <p:cNvCxnSpPr>
            <a:stCxn id="499" idx="3"/>
            <a:endCxn id="513" idx="1"/>
          </p:cNvCxnSpPr>
          <p:nvPr/>
        </p:nvCxnSpPr>
        <p:spPr>
          <a:xfrm flipH="1" rot="10800000">
            <a:off x="5979926" y="3275399"/>
            <a:ext cx="216600" cy="9900"/>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58"/>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520" name="Google Shape;520;p58"/>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521" name="Google Shape;521;p58"/>
          <p:cNvSpPr/>
          <p:nvPr/>
        </p:nvSpPr>
        <p:spPr>
          <a:xfrm>
            <a:off x="4136726" y="170123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Gebied</a:t>
            </a:r>
            <a:endParaRPr b="0" i="0" sz="1799" u="none" cap="none" strike="noStrike">
              <a:solidFill>
                <a:srgbClr val="A5A5A5"/>
              </a:solidFill>
              <a:latin typeface="Calibri"/>
              <a:ea typeface="Calibri"/>
              <a:cs typeface="Calibri"/>
              <a:sym typeface="Calibri"/>
            </a:endParaRPr>
          </a:p>
        </p:txBody>
      </p:sp>
      <p:sp>
        <p:nvSpPr>
          <p:cNvPr id="522" name="Google Shape;522;p58"/>
          <p:cNvSpPr/>
          <p:nvPr/>
        </p:nvSpPr>
        <p:spPr>
          <a:xfrm>
            <a:off x="4136726" y="2827349"/>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Object</a:t>
            </a:r>
            <a:endParaRPr b="0" i="0" sz="1799" u="none" cap="none" strike="noStrike">
              <a:solidFill>
                <a:srgbClr val="A5A5A5"/>
              </a:solidFill>
              <a:latin typeface="Calibri"/>
              <a:ea typeface="Calibri"/>
              <a:cs typeface="Calibri"/>
              <a:sym typeface="Calibri"/>
            </a:endParaRPr>
          </a:p>
        </p:txBody>
      </p:sp>
      <p:sp>
        <p:nvSpPr>
          <p:cNvPr id="523" name="Google Shape;523;p58"/>
          <p:cNvSpPr/>
          <p:nvPr/>
        </p:nvSpPr>
        <p:spPr>
          <a:xfrm>
            <a:off x="2032155" y="3743282"/>
            <a:ext cx="14298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Deel</a:t>
            </a:r>
            <a:endParaRPr b="0" i="0" sz="1799" u="none" cap="none" strike="noStrike">
              <a:solidFill>
                <a:schemeClr val="dk1"/>
              </a:solidFill>
              <a:latin typeface="Calibri"/>
              <a:ea typeface="Calibri"/>
              <a:cs typeface="Calibri"/>
              <a:sym typeface="Calibri"/>
            </a:endParaRPr>
          </a:p>
        </p:txBody>
      </p:sp>
      <p:sp>
        <p:nvSpPr>
          <p:cNvPr id="524" name="Google Shape;524;p58"/>
          <p:cNvSpPr/>
          <p:nvPr/>
        </p:nvSpPr>
        <p:spPr>
          <a:xfrm>
            <a:off x="6404582" y="374328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Element</a:t>
            </a:r>
            <a:endParaRPr b="0" i="0" sz="1799" u="none" cap="none" strike="noStrike">
              <a:solidFill>
                <a:srgbClr val="A5A5A5"/>
              </a:solidFill>
              <a:latin typeface="Calibri"/>
              <a:ea typeface="Calibri"/>
              <a:cs typeface="Calibri"/>
              <a:sym typeface="Calibri"/>
            </a:endParaRPr>
          </a:p>
        </p:txBody>
      </p:sp>
      <p:sp>
        <p:nvSpPr>
          <p:cNvPr id="525" name="Google Shape;525;p58"/>
          <p:cNvSpPr/>
          <p:nvPr/>
        </p:nvSpPr>
        <p:spPr>
          <a:xfrm>
            <a:off x="591612" y="4862412"/>
            <a:ext cx="1843200" cy="915900"/>
          </a:xfrm>
          <a:prstGeom prst="roundRect">
            <a:avLst>
              <a:gd fmla="val 16667" name="adj"/>
            </a:avLst>
          </a:prstGeom>
          <a:solidFill>
            <a:srgbClr val="FFC00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(akkerland, speelterrein, voetpad) </a:t>
            </a:r>
            <a:endParaRPr b="0" i="1" sz="1400" u="none" cap="none" strike="noStrike">
              <a:solidFill>
                <a:schemeClr val="dk1"/>
              </a:solidFill>
              <a:latin typeface="Calibri"/>
              <a:ea typeface="Calibri"/>
              <a:cs typeface="Calibri"/>
              <a:sym typeface="Calibri"/>
            </a:endParaRPr>
          </a:p>
        </p:txBody>
      </p:sp>
      <p:sp>
        <p:nvSpPr>
          <p:cNvPr id="526" name="Google Shape;526;p58"/>
          <p:cNvSpPr/>
          <p:nvPr/>
        </p:nvSpPr>
        <p:spPr>
          <a:xfrm>
            <a:off x="2652640" y="4862412"/>
            <a:ext cx="2293200" cy="1344600"/>
          </a:xfrm>
          <a:prstGeom prst="roundRect">
            <a:avLst>
              <a:gd fmla="val 16667" name="adj"/>
            </a:avLst>
          </a:prstGeom>
          <a:solidFill>
            <a:schemeClr val="accent5"/>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Fysiek voorkomen </a:t>
            </a:r>
            <a:r>
              <a:rPr b="0" i="1" lang="nl-BE" sz="1400" u="none" cap="none" strike="noStrike">
                <a:solidFill>
                  <a:schemeClr val="dk1"/>
                </a:solidFill>
                <a:latin typeface="Calibri"/>
                <a:ea typeface="Calibri"/>
                <a:cs typeface="Calibri"/>
                <a:sym typeface="Calibri"/>
              </a:rPr>
              <a:t>(Onbegroeid voorkomen, Begroeid voorkomen, Watervoorkomen</a:t>
            </a:r>
            <a:endParaRPr b="0" i="1" sz="1400" u="none" cap="none" strike="noStrike">
              <a:solidFill>
                <a:schemeClr val="dk1"/>
              </a:solidFill>
              <a:latin typeface="Calibri"/>
              <a:ea typeface="Calibri"/>
              <a:cs typeface="Calibri"/>
              <a:sym typeface="Calibri"/>
            </a:endParaRPr>
          </a:p>
        </p:txBody>
      </p:sp>
      <p:cxnSp>
        <p:nvCxnSpPr>
          <p:cNvPr id="527" name="Google Shape;527;p58"/>
          <p:cNvCxnSpPr>
            <a:stCxn id="522" idx="1"/>
            <a:endCxn id="523"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528" name="Google Shape;528;p58"/>
          <p:cNvCxnSpPr>
            <a:stCxn id="523" idx="1"/>
            <a:endCxn id="525"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29" name="Google Shape;529;p58"/>
          <p:cNvCxnSpPr>
            <a:stCxn id="523" idx="3"/>
            <a:endCxn id="526"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30" name="Google Shape;530;p58"/>
          <p:cNvCxnSpPr>
            <a:stCxn id="522" idx="3"/>
            <a:endCxn id="524"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531" name="Google Shape;531;p58"/>
          <p:cNvSpPr/>
          <p:nvPr/>
        </p:nvSpPr>
        <p:spPr>
          <a:xfrm>
            <a:off x="7507667" y="4862411"/>
            <a:ext cx="20574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(Sensor, Rooster, Straatmeubilair, …)</a:t>
            </a:r>
            <a:endParaRPr b="0" i="1" sz="1400" u="none" cap="none" strike="noStrike">
              <a:solidFill>
                <a:srgbClr val="A5A5A5"/>
              </a:solidFill>
              <a:latin typeface="Calibri"/>
              <a:ea typeface="Calibri"/>
              <a:cs typeface="Calibri"/>
              <a:sym typeface="Calibri"/>
            </a:endParaRPr>
          </a:p>
        </p:txBody>
      </p:sp>
      <p:sp>
        <p:nvSpPr>
          <p:cNvPr id="532" name="Google Shape;532;p58"/>
          <p:cNvSpPr/>
          <p:nvPr/>
        </p:nvSpPr>
        <p:spPr>
          <a:xfrm>
            <a:off x="5254322" y="4862411"/>
            <a:ext cx="2071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A5A5A5"/>
              </a:buClr>
              <a:buSzPts val="1400"/>
              <a:buFont typeface="Calibri"/>
              <a:buNone/>
            </a:pPr>
            <a:r>
              <a:rPr b="0" i="1" lang="nl-BE" sz="1400" u="none" cap="none" strike="noStrike">
                <a:solidFill>
                  <a:srgbClr val="A5A5A5"/>
                </a:solidFill>
                <a:latin typeface="Calibri"/>
                <a:ea typeface="Calibri"/>
                <a:cs typeface="Calibri"/>
                <a:sym typeface="Calibri"/>
              </a:rPr>
              <a:t>(Boomvorm, Haagvorm, Klimvorm, …)</a:t>
            </a:r>
            <a:endParaRPr b="0" i="1" sz="1400" u="none" cap="none" strike="noStrike">
              <a:solidFill>
                <a:srgbClr val="A5A5A5"/>
              </a:solidFill>
              <a:latin typeface="Calibri"/>
              <a:ea typeface="Calibri"/>
              <a:cs typeface="Calibri"/>
              <a:sym typeface="Calibri"/>
            </a:endParaRPr>
          </a:p>
        </p:txBody>
      </p:sp>
      <p:cxnSp>
        <p:nvCxnSpPr>
          <p:cNvPr id="533" name="Google Shape;533;p58"/>
          <p:cNvCxnSpPr>
            <a:stCxn id="524" idx="1"/>
            <a:endCxn id="532"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34" name="Google Shape;534;p58"/>
          <p:cNvCxnSpPr>
            <a:stCxn id="524" idx="3"/>
            <a:endCxn id="531"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35" name="Google Shape;535;p58"/>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
        <p:nvSpPr>
          <p:cNvPr id="536" name="Google Shape;536;p58"/>
          <p:cNvSpPr txBox="1"/>
          <p:nvPr/>
        </p:nvSpPr>
        <p:spPr>
          <a:xfrm>
            <a:off x="3757038" y="3285315"/>
            <a:ext cx="3618600" cy="1199700"/>
          </a:xfrm>
          <a:prstGeom prst="rect">
            <a:avLst/>
          </a:prstGeom>
          <a:solidFill>
            <a:srgbClr val="FFFCCC"/>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Homogeen gedeelte van het aardoppervlak, met een gelijkaardige functie en fysiek voorkomen.</a:t>
            </a:r>
            <a:endParaRPr b="0" i="0" sz="1799" u="none" cap="none" strike="noStrike">
              <a:solidFill>
                <a:schemeClr val="dk1"/>
              </a:solidFill>
              <a:latin typeface="Calibri"/>
              <a:ea typeface="Calibri"/>
              <a:cs typeface="Calibri"/>
              <a:sym typeface="Calibri"/>
            </a:endParaRPr>
          </a:p>
        </p:txBody>
      </p:sp>
      <p:cxnSp>
        <p:nvCxnSpPr>
          <p:cNvPr id="537" name="Google Shape;537;p58"/>
          <p:cNvCxnSpPr>
            <a:stCxn id="523" idx="3"/>
            <a:endCxn id="536" idx="1"/>
          </p:cNvCxnSpPr>
          <p:nvPr/>
        </p:nvCxnSpPr>
        <p:spPr>
          <a:xfrm flipH="1" rot="10800000">
            <a:off x="3461955" y="3885032"/>
            <a:ext cx="295200" cy="316200"/>
          </a:xfrm>
          <a:prstGeom prst="straightConnector1">
            <a:avLst/>
          </a:prstGeom>
          <a:noFill/>
          <a:ln cap="flat" cmpd="sng" w="38100">
            <a:solidFill>
              <a:schemeClr val="dk1"/>
            </a:solidFill>
            <a:prstDash val="solid"/>
            <a:miter lim="800000"/>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59"/>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Overzicht belangrijkste concepten in het informatiemodel</a:t>
            </a:r>
            <a:endParaRPr b="0" i="0" sz="3200" u="none" cap="none" strike="noStrike">
              <a:solidFill>
                <a:schemeClr val="dk1"/>
              </a:solidFill>
              <a:latin typeface="Arial"/>
              <a:ea typeface="Arial"/>
              <a:cs typeface="Arial"/>
              <a:sym typeface="Arial"/>
            </a:endParaRPr>
          </a:p>
        </p:txBody>
      </p:sp>
      <p:sp>
        <p:nvSpPr>
          <p:cNvPr id="543" name="Google Shape;543;p59"/>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544" name="Google Shape;544;p59"/>
          <p:cNvSpPr/>
          <p:nvPr/>
        </p:nvSpPr>
        <p:spPr>
          <a:xfrm>
            <a:off x="4136726" y="1701233"/>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Gebied</a:t>
            </a:r>
            <a:endParaRPr b="0" i="0" sz="1799" u="none" cap="none" strike="noStrike">
              <a:solidFill>
                <a:srgbClr val="A5A5A5"/>
              </a:solidFill>
              <a:latin typeface="Calibri"/>
              <a:ea typeface="Calibri"/>
              <a:cs typeface="Calibri"/>
              <a:sym typeface="Calibri"/>
            </a:endParaRPr>
          </a:p>
        </p:txBody>
      </p:sp>
      <p:sp>
        <p:nvSpPr>
          <p:cNvPr id="545" name="Google Shape;545;p59"/>
          <p:cNvSpPr/>
          <p:nvPr/>
        </p:nvSpPr>
        <p:spPr>
          <a:xfrm>
            <a:off x="4136726" y="2827349"/>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Object</a:t>
            </a:r>
            <a:endParaRPr b="0" i="0" sz="1799" u="none" cap="none" strike="noStrike">
              <a:solidFill>
                <a:srgbClr val="A5A5A5"/>
              </a:solidFill>
              <a:latin typeface="Calibri"/>
              <a:ea typeface="Calibri"/>
              <a:cs typeface="Calibri"/>
              <a:sym typeface="Calibri"/>
            </a:endParaRPr>
          </a:p>
        </p:txBody>
      </p:sp>
      <p:sp>
        <p:nvSpPr>
          <p:cNvPr id="546" name="Google Shape;546;p59"/>
          <p:cNvSpPr/>
          <p:nvPr/>
        </p:nvSpPr>
        <p:spPr>
          <a:xfrm>
            <a:off x="2032155" y="3743282"/>
            <a:ext cx="14298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799"/>
              <a:buFont typeface="Calibri"/>
              <a:buNone/>
            </a:pPr>
            <a:r>
              <a:rPr b="0" i="0" lang="nl-BE" sz="1799" u="none" cap="none" strike="noStrike">
                <a:solidFill>
                  <a:srgbClr val="A5A5A5"/>
                </a:solidFill>
                <a:latin typeface="Calibri"/>
                <a:ea typeface="Calibri"/>
                <a:cs typeface="Calibri"/>
                <a:sym typeface="Calibri"/>
              </a:rPr>
              <a:t>Deel</a:t>
            </a:r>
            <a:endParaRPr b="0" i="0" sz="1799" u="none" cap="none" strike="noStrike">
              <a:solidFill>
                <a:srgbClr val="A5A5A5"/>
              </a:solidFill>
              <a:latin typeface="Calibri"/>
              <a:ea typeface="Calibri"/>
              <a:cs typeface="Calibri"/>
              <a:sym typeface="Calibri"/>
            </a:endParaRPr>
          </a:p>
        </p:txBody>
      </p:sp>
      <p:sp>
        <p:nvSpPr>
          <p:cNvPr id="547" name="Google Shape;547;p59"/>
          <p:cNvSpPr/>
          <p:nvPr/>
        </p:nvSpPr>
        <p:spPr>
          <a:xfrm>
            <a:off x="6404582" y="3743283"/>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Element</a:t>
            </a:r>
            <a:endParaRPr b="0" i="0" sz="1799" u="none" cap="none" strike="noStrike">
              <a:solidFill>
                <a:schemeClr val="dk1"/>
              </a:solidFill>
              <a:latin typeface="Calibri"/>
              <a:ea typeface="Calibri"/>
              <a:cs typeface="Calibri"/>
              <a:sym typeface="Calibri"/>
            </a:endParaRPr>
          </a:p>
        </p:txBody>
      </p:sp>
      <p:sp>
        <p:nvSpPr>
          <p:cNvPr id="548" name="Google Shape;548;p59"/>
          <p:cNvSpPr/>
          <p:nvPr/>
        </p:nvSpPr>
        <p:spPr>
          <a:xfrm>
            <a:off x="591612" y="4862412"/>
            <a:ext cx="1843200" cy="9159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Functie</a:t>
            </a:r>
            <a:endParaRPr b="0" i="0" sz="1400" u="none" cap="none" strike="noStrike">
              <a:solidFill>
                <a:srgbClr val="000000"/>
              </a:solidFill>
              <a:latin typeface="Arial"/>
              <a:ea typeface="Arial"/>
              <a:cs typeface="Arial"/>
              <a:sym typeface="Arial"/>
            </a:endParaRPr>
          </a:p>
        </p:txBody>
      </p:sp>
      <p:sp>
        <p:nvSpPr>
          <p:cNvPr id="549" name="Google Shape;549;p59"/>
          <p:cNvSpPr/>
          <p:nvPr/>
        </p:nvSpPr>
        <p:spPr>
          <a:xfrm>
            <a:off x="2652640" y="4862412"/>
            <a:ext cx="2293200" cy="1344600"/>
          </a:xfrm>
          <a:prstGeom prst="roundRect">
            <a:avLst>
              <a:gd fmla="val 16667" name="adj"/>
            </a:avLst>
          </a:prstGeom>
          <a:solidFill>
            <a:srgbClr val="EAEAEA"/>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A5A5A5"/>
              </a:buClr>
              <a:buSzPts val="1400"/>
              <a:buFont typeface="Calibri"/>
              <a:buNone/>
            </a:pPr>
            <a:r>
              <a:rPr b="0" i="1" lang="nl-BE" sz="1400" u="sng" cap="none" strike="noStrike">
                <a:solidFill>
                  <a:srgbClr val="A5A5A5"/>
                </a:solidFill>
                <a:latin typeface="Calibri"/>
                <a:ea typeface="Calibri"/>
                <a:cs typeface="Calibri"/>
                <a:sym typeface="Calibri"/>
              </a:rPr>
              <a:t>Fysiek voorkomen </a:t>
            </a:r>
            <a:r>
              <a:rPr b="0" i="1" lang="nl-BE" sz="1400" u="none" cap="none" strike="noStrike">
                <a:solidFill>
                  <a:srgbClr val="A5A5A5"/>
                </a:solidFill>
                <a:latin typeface="Calibri"/>
                <a:ea typeface="Calibri"/>
                <a:cs typeface="Calibri"/>
                <a:sym typeface="Calibri"/>
              </a:rPr>
              <a:t>(Onbegroeid voorkomen, Begroeid voorkomen, Watervoorkomen</a:t>
            </a:r>
            <a:endParaRPr b="0" i="1" sz="1400" u="none" cap="none" strike="noStrike">
              <a:solidFill>
                <a:srgbClr val="A5A5A5"/>
              </a:solidFill>
              <a:latin typeface="Calibri"/>
              <a:ea typeface="Calibri"/>
              <a:cs typeface="Calibri"/>
              <a:sym typeface="Calibri"/>
            </a:endParaRPr>
          </a:p>
        </p:txBody>
      </p:sp>
      <p:cxnSp>
        <p:nvCxnSpPr>
          <p:cNvPr id="550" name="Google Shape;550;p59"/>
          <p:cNvCxnSpPr>
            <a:stCxn id="545" idx="1"/>
            <a:endCxn id="546" idx="0"/>
          </p:cNvCxnSpPr>
          <p:nvPr/>
        </p:nvCxnSpPr>
        <p:spPr>
          <a:xfrm flipH="1">
            <a:off x="2747126" y="3285299"/>
            <a:ext cx="1389600" cy="458100"/>
          </a:xfrm>
          <a:prstGeom prst="bentConnector2">
            <a:avLst/>
          </a:prstGeom>
          <a:noFill/>
          <a:ln cap="flat" cmpd="sng" w="12700">
            <a:solidFill>
              <a:schemeClr val="accent1"/>
            </a:solidFill>
            <a:prstDash val="solid"/>
            <a:miter lim="800000"/>
            <a:headEnd len="sm" w="sm" type="none"/>
            <a:tailEnd len="sm" w="sm" type="none"/>
          </a:ln>
        </p:spPr>
      </p:cxnSp>
      <p:cxnSp>
        <p:nvCxnSpPr>
          <p:cNvPr id="551" name="Google Shape;551;p59"/>
          <p:cNvCxnSpPr>
            <a:stCxn id="546" idx="1"/>
            <a:endCxn id="548" idx="0"/>
          </p:cNvCxnSpPr>
          <p:nvPr/>
        </p:nvCxnSpPr>
        <p:spPr>
          <a:xfrm flipH="1">
            <a:off x="1513155" y="4201232"/>
            <a:ext cx="5190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52" name="Google Shape;552;p59"/>
          <p:cNvCxnSpPr>
            <a:stCxn id="546" idx="3"/>
            <a:endCxn id="549" idx="0"/>
          </p:cNvCxnSpPr>
          <p:nvPr/>
        </p:nvCxnSpPr>
        <p:spPr>
          <a:xfrm>
            <a:off x="3461955" y="4201232"/>
            <a:ext cx="3372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53" name="Google Shape;553;p59"/>
          <p:cNvCxnSpPr>
            <a:stCxn id="545" idx="3"/>
            <a:endCxn id="547" idx="0"/>
          </p:cNvCxnSpPr>
          <p:nvPr/>
        </p:nvCxnSpPr>
        <p:spPr>
          <a:xfrm>
            <a:off x="5979926" y="3285299"/>
            <a:ext cx="1346400" cy="458100"/>
          </a:xfrm>
          <a:prstGeom prst="bentConnector2">
            <a:avLst/>
          </a:prstGeom>
          <a:noFill/>
          <a:ln cap="flat" cmpd="sng" w="12700">
            <a:solidFill>
              <a:schemeClr val="accent1"/>
            </a:solidFill>
            <a:prstDash val="solid"/>
            <a:miter lim="800000"/>
            <a:headEnd len="sm" w="sm" type="none"/>
            <a:tailEnd len="sm" w="sm" type="none"/>
          </a:ln>
        </p:spPr>
      </p:cxnSp>
      <p:sp>
        <p:nvSpPr>
          <p:cNvPr id="554" name="Google Shape;554;p59"/>
          <p:cNvSpPr/>
          <p:nvPr/>
        </p:nvSpPr>
        <p:spPr>
          <a:xfrm>
            <a:off x="7507667" y="4862411"/>
            <a:ext cx="2057400" cy="915900"/>
          </a:xfrm>
          <a:prstGeom prst="roundRect">
            <a:avLst>
              <a:gd fmla="val 16667" name="adj"/>
            </a:avLst>
          </a:prstGeom>
          <a:solidFill>
            <a:srgbClr val="00B0F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Infrastructuurelement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(Sensor, Rooster, Straatmeubilair, …)</a:t>
            </a:r>
            <a:endParaRPr b="0" i="1" sz="1400" u="none" cap="none" strike="noStrike">
              <a:solidFill>
                <a:schemeClr val="dk1"/>
              </a:solidFill>
              <a:latin typeface="Calibri"/>
              <a:ea typeface="Calibri"/>
              <a:cs typeface="Calibri"/>
              <a:sym typeface="Calibri"/>
            </a:endParaRPr>
          </a:p>
        </p:txBody>
      </p:sp>
      <p:sp>
        <p:nvSpPr>
          <p:cNvPr id="555" name="Google Shape;555;p59"/>
          <p:cNvSpPr/>
          <p:nvPr/>
        </p:nvSpPr>
        <p:spPr>
          <a:xfrm>
            <a:off x="5254322" y="4862411"/>
            <a:ext cx="2071800" cy="915900"/>
          </a:xfrm>
          <a:prstGeom prst="roundRect">
            <a:avLst>
              <a:gd fmla="val 16667" name="adj"/>
            </a:avLst>
          </a:prstGeom>
          <a:solidFill>
            <a:srgbClr val="92D05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(Boomvorm, Haagvorm, Klimvorm, …)</a:t>
            </a:r>
            <a:endParaRPr b="0" i="1" sz="1400" u="none" cap="none" strike="noStrike">
              <a:solidFill>
                <a:schemeClr val="dk1"/>
              </a:solidFill>
              <a:latin typeface="Calibri"/>
              <a:ea typeface="Calibri"/>
              <a:cs typeface="Calibri"/>
              <a:sym typeface="Calibri"/>
            </a:endParaRPr>
          </a:p>
        </p:txBody>
      </p:sp>
      <p:cxnSp>
        <p:nvCxnSpPr>
          <p:cNvPr id="556" name="Google Shape;556;p59"/>
          <p:cNvCxnSpPr>
            <a:stCxn id="547" idx="1"/>
            <a:endCxn id="555" idx="0"/>
          </p:cNvCxnSpPr>
          <p:nvPr/>
        </p:nvCxnSpPr>
        <p:spPr>
          <a:xfrm flipH="1">
            <a:off x="6290282" y="4201233"/>
            <a:ext cx="1143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57" name="Google Shape;557;p59"/>
          <p:cNvCxnSpPr>
            <a:stCxn id="547" idx="3"/>
            <a:endCxn id="554" idx="0"/>
          </p:cNvCxnSpPr>
          <p:nvPr/>
        </p:nvCxnSpPr>
        <p:spPr>
          <a:xfrm>
            <a:off x="8247782" y="4201233"/>
            <a:ext cx="288600" cy="661200"/>
          </a:xfrm>
          <a:prstGeom prst="bentConnector2">
            <a:avLst/>
          </a:prstGeom>
          <a:noFill/>
          <a:ln cap="flat" cmpd="sng" w="12700">
            <a:solidFill>
              <a:schemeClr val="accent1"/>
            </a:solidFill>
            <a:prstDash val="solid"/>
            <a:miter lim="800000"/>
            <a:headEnd len="sm" w="sm" type="none"/>
            <a:tailEnd len="sm" w="sm" type="none"/>
          </a:ln>
        </p:spPr>
      </p:cxnSp>
      <p:cxnSp>
        <p:nvCxnSpPr>
          <p:cNvPr id="558" name="Google Shape;558;p59"/>
          <p:cNvCxnSpPr/>
          <p:nvPr/>
        </p:nvCxnSpPr>
        <p:spPr>
          <a:xfrm>
            <a:off x="552604" y="2730566"/>
            <a:ext cx="8973600" cy="0"/>
          </a:xfrm>
          <a:prstGeom prst="straightConnector1">
            <a:avLst/>
          </a:prstGeom>
          <a:noFill/>
          <a:ln cap="flat" cmpd="sng" w="28575">
            <a:solidFill>
              <a:srgbClr val="BFBFBF"/>
            </a:solidFill>
            <a:prstDash val="dash"/>
            <a:miter lim="800000"/>
            <a:headEnd len="sm" w="sm" type="none"/>
            <a:tailEnd len="sm" w="sm" type="none"/>
          </a:ln>
        </p:spPr>
      </p:cxnSp>
      <p:sp>
        <p:nvSpPr>
          <p:cNvPr id="559" name="Google Shape;559;p59"/>
          <p:cNvSpPr txBox="1"/>
          <p:nvPr/>
        </p:nvSpPr>
        <p:spPr>
          <a:xfrm>
            <a:off x="6174250" y="1991350"/>
            <a:ext cx="3618600" cy="1194600"/>
          </a:xfrm>
          <a:prstGeom prst="rect">
            <a:avLst/>
          </a:prstGeom>
          <a:solidFill>
            <a:srgbClr val="FFFCCC"/>
          </a:solidFill>
          <a:ln cap="flat"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Afzonderlijk te onderscheiden element dat ofwel direct of indirect bevestigd is aan het aardoppervlak.</a:t>
            </a:r>
            <a:endParaRPr b="0" i="0" sz="1799" u="none" cap="none" strike="noStrike">
              <a:solidFill>
                <a:schemeClr val="dk1"/>
              </a:solidFill>
              <a:latin typeface="Calibri"/>
              <a:ea typeface="Calibri"/>
              <a:cs typeface="Calibri"/>
              <a:sym typeface="Calibri"/>
            </a:endParaRPr>
          </a:p>
        </p:txBody>
      </p:sp>
      <p:cxnSp>
        <p:nvCxnSpPr>
          <p:cNvPr id="560" name="Google Shape;560;p59"/>
          <p:cNvCxnSpPr>
            <a:stCxn id="547" idx="0"/>
            <a:endCxn id="559" idx="2"/>
          </p:cNvCxnSpPr>
          <p:nvPr/>
        </p:nvCxnSpPr>
        <p:spPr>
          <a:xfrm flipH="1" rot="10800000">
            <a:off x="7326182" y="3185883"/>
            <a:ext cx="657300" cy="557400"/>
          </a:xfrm>
          <a:prstGeom prst="straightConnector1">
            <a:avLst/>
          </a:prstGeom>
          <a:noFill/>
          <a:ln cap="flat" cmpd="sng" w="38100">
            <a:solidFill>
              <a:schemeClr val="dk1"/>
            </a:solidFill>
            <a:prstDash val="solid"/>
            <a:miter lim="800000"/>
            <a:headEnd len="sm" w="sm" type="none"/>
            <a:tailEnd len="sm" w="sm" type="none"/>
          </a:ln>
        </p:spPr>
      </p:cxnSp>
      <p:sp>
        <p:nvSpPr>
          <p:cNvPr id="561" name="Google Shape;561;p59"/>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3"/>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60"/>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Uitbreiding op canoniek informatiemodel</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Definities van objecten en attributen (Vocabularium)</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En een hiërarchische ordening van objecten (Taxonomie)</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Als kapstok voor verdere detaillering door lokale overheden (zie applicatieprofielen)</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Relevant voor personen die instaan voor inventarisatie en beheer op terrein</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68" name="Google Shape;568;p60"/>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2 - Vocabularium &amp; Taxonomie  </a:t>
            </a:r>
            <a:endParaRPr b="0" i="0" sz="3200" u="none" cap="none" strike="noStrike">
              <a:solidFill>
                <a:schemeClr val="dk1"/>
              </a:solidFill>
              <a:latin typeface="Arial"/>
              <a:ea typeface="Arial"/>
              <a:cs typeface="Arial"/>
              <a:sym typeface="Arial"/>
            </a:endParaRPr>
          </a:p>
        </p:txBody>
      </p:sp>
      <p:sp>
        <p:nvSpPr>
          <p:cNvPr id="569" name="Google Shape;569;p60"/>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570" name="Google Shape;570;p60"/>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3"/>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61"/>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Combinatie/groepering van objecten ter ondersteuning van een bepaalde use case (“een View”).</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Bijvoorbeeld “beheer”, “kwaliteitsinspectie” </a:t>
            </a:r>
            <a:endParaRPr b="0" i="0" sz="2400" u="none" cap="none" strike="noStrike">
              <a:solidFill>
                <a:schemeClr val="dk1"/>
              </a:solidFill>
              <a:latin typeface="Arial"/>
              <a:ea typeface="Arial"/>
              <a:cs typeface="Arial"/>
              <a:sym typeface="Arial"/>
            </a:endParaRPr>
          </a:p>
          <a:p>
            <a:pPr indent="-381000" lvl="0" marL="457200" marR="0" rtl="0" algn="l">
              <a:lnSpc>
                <a:spcPct val="15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Verdere detaillering van objecten en attributen door lokale overheden</a:t>
            </a:r>
            <a:endParaRPr b="0" i="0" sz="2400" u="none" cap="none" strike="noStrike">
              <a:solidFill>
                <a:schemeClr val="dk1"/>
              </a:solidFill>
              <a:latin typeface="Arial"/>
              <a:ea typeface="Arial"/>
              <a:cs typeface="Arial"/>
              <a:sym typeface="Arial"/>
            </a:endParaRPr>
          </a:p>
          <a:p>
            <a:pPr indent="-381000" lvl="1" marL="914400" marR="0" rtl="0" algn="l">
              <a:lnSpc>
                <a:spcPct val="15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“Als kalkpapier op de huidige objecten”</a:t>
            </a:r>
            <a:endParaRPr b="0" i="0" sz="24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5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77" name="Google Shape;577;p61"/>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3 - Applicatieprofiel</a:t>
            </a:r>
            <a:endParaRPr b="0" i="0" sz="3200" u="none" cap="none" strike="noStrike">
              <a:solidFill>
                <a:schemeClr val="dk1"/>
              </a:solidFill>
              <a:latin typeface="Arial"/>
              <a:ea typeface="Arial"/>
              <a:cs typeface="Arial"/>
              <a:sym typeface="Arial"/>
            </a:endParaRPr>
          </a:p>
        </p:txBody>
      </p:sp>
      <p:sp>
        <p:nvSpPr>
          <p:cNvPr id="578" name="Google Shape;578;p61"/>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579" name="Google Shape;579;p61"/>
          <p:cNvSpPr txBox="1"/>
          <p:nvPr/>
        </p:nvSpPr>
        <p:spPr>
          <a:xfrm>
            <a:off x="362125" y="6422425"/>
            <a:ext cx="7887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3"/>
              </a:rPr>
              <a:t>https://test.data.vlaanderen.be/doc/applicatieprofiel/openbaardomein</a:t>
            </a:r>
            <a:r>
              <a:rPr b="0" i="0" lang="nl-BE"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62"/>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p:txBody>
      </p:sp>
      <p:sp>
        <p:nvSpPr>
          <p:cNvPr id="586" name="Google Shape;586;p6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587" name="Google Shape;587;p62"/>
          <p:cNvPicPr preferRelativeResize="0"/>
          <p:nvPr/>
        </p:nvPicPr>
        <p:blipFill rotWithShape="1">
          <a:blip r:embed="rId3">
            <a:alphaModFix/>
          </a:blip>
          <a:srcRect b="0" l="0" r="18752" t="0"/>
          <a:stretch/>
        </p:blipFill>
        <p:spPr>
          <a:xfrm>
            <a:off x="0" y="0"/>
            <a:ext cx="99060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6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 </a:t>
            </a:r>
            <a:endParaRPr b="0" i="0" sz="3200" u="none" cap="none" strike="noStrike">
              <a:solidFill>
                <a:schemeClr val="dk1"/>
              </a:solidFill>
              <a:latin typeface="Arial"/>
              <a:ea typeface="Arial"/>
              <a:cs typeface="Arial"/>
              <a:sym typeface="Arial"/>
            </a:endParaRPr>
          </a:p>
        </p:txBody>
      </p:sp>
      <p:sp>
        <p:nvSpPr>
          <p:cNvPr id="594" name="Google Shape;594;p63"/>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595" name="Google Shape;595;p63"/>
          <p:cNvPicPr preferRelativeResize="0"/>
          <p:nvPr/>
        </p:nvPicPr>
        <p:blipFill rotWithShape="1">
          <a:blip r:embed="rId3">
            <a:alphaModFix/>
          </a:blip>
          <a:srcRect b="0" l="0" r="18752" t="0"/>
          <a:stretch/>
        </p:blipFill>
        <p:spPr>
          <a:xfrm>
            <a:off x="0" y="0"/>
            <a:ext cx="9906000" cy="6858000"/>
          </a:xfrm>
          <a:prstGeom prst="rect">
            <a:avLst/>
          </a:prstGeom>
          <a:noFill/>
          <a:ln>
            <a:noFill/>
          </a:ln>
        </p:spPr>
      </p:pic>
      <p:sp>
        <p:nvSpPr>
          <p:cNvPr id="596" name="Google Shape;596;p63"/>
          <p:cNvSpPr/>
          <p:nvPr/>
        </p:nvSpPr>
        <p:spPr>
          <a:xfrm>
            <a:off x="681051" y="5445430"/>
            <a:ext cx="1843200" cy="915900"/>
          </a:xfrm>
          <a:prstGeom prst="roundRect">
            <a:avLst>
              <a:gd fmla="val 16667" name="adj"/>
            </a:avLst>
          </a:prstGeom>
          <a:solidFill>
            <a:schemeClr val="accent1"/>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Gebied</a:t>
            </a:r>
            <a:endParaRPr b="0" i="0" sz="1799" u="none" cap="none" strike="noStrike">
              <a:solidFill>
                <a:schemeClr val="dk1"/>
              </a:solidFill>
              <a:latin typeface="Calibri"/>
              <a:ea typeface="Calibri"/>
              <a:cs typeface="Calibri"/>
              <a:sym typeface="Calibri"/>
            </a:endParaRPr>
          </a:p>
        </p:txBody>
      </p:sp>
      <p:sp>
        <p:nvSpPr>
          <p:cNvPr id="597" name="Google Shape;597;p63"/>
          <p:cNvSpPr/>
          <p:nvPr/>
        </p:nvSpPr>
        <p:spPr>
          <a:xfrm>
            <a:off x="2815400" y="5445425"/>
            <a:ext cx="1970100" cy="915900"/>
          </a:xfrm>
          <a:prstGeom prst="roundRect">
            <a:avLst>
              <a:gd fmla="val 16667" name="adj"/>
            </a:avLst>
          </a:prstGeom>
          <a:solidFill>
            <a:srgbClr val="92D05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0" lang="nl-BE" sz="1800" u="none" cap="none" strike="noStrike">
                <a:solidFill>
                  <a:schemeClr val="dk1"/>
                </a:solidFill>
                <a:latin typeface="Calibri"/>
                <a:ea typeface="Calibri"/>
                <a:cs typeface="Calibri"/>
                <a:sym typeface="Calibri"/>
              </a:rPr>
              <a:t>Plein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4"/>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604" name="Google Shape;604;p64"/>
          <p:cNvPicPr preferRelativeResize="0"/>
          <p:nvPr/>
        </p:nvPicPr>
        <p:blipFill rotWithShape="1">
          <a:blip r:embed="rId3">
            <a:alphaModFix/>
          </a:blip>
          <a:srcRect b="0" l="28722" r="18650" t="0"/>
          <a:stretch/>
        </p:blipFill>
        <p:spPr>
          <a:xfrm>
            <a:off x="5094525" y="0"/>
            <a:ext cx="4811475" cy="6858000"/>
          </a:xfrm>
          <a:prstGeom prst="rect">
            <a:avLst/>
          </a:prstGeom>
          <a:noFill/>
          <a:ln>
            <a:noFill/>
          </a:ln>
        </p:spPr>
      </p:pic>
      <p:sp>
        <p:nvSpPr>
          <p:cNvPr id="605" name="Google Shape;605;p64"/>
          <p:cNvSpPr/>
          <p:nvPr/>
        </p:nvSpPr>
        <p:spPr>
          <a:xfrm>
            <a:off x="1960880" y="166232"/>
            <a:ext cx="14298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Deel</a:t>
            </a:r>
            <a:endParaRPr b="0" i="0" sz="1799" u="none" cap="none" strike="noStrike">
              <a:solidFill>
                <a:schemeClr val="dk1"/>
              </a:solidFill>
              <a:latin typeface="Calibri"/>
              <a:ea typeface="Calibri"/>
              <a:cs typeface="Calibri"/>
              <a:sym typeface="Calibri"/>
            </a:endParaRPr>
          </a:p>
        </p:txBody>
      </p:sp>
      <p:sp>
        <p:nvSpPr>
          <p:cNvPr id="606" name="Google Shape;606;p64"/>
          <p:cNvSpPr/>
          <p:nvPr/>
        </p:nvSpPr>
        <p:spPr>
          <a:xfrm>
            <a:off x="3022612" y="1326737"/>
            <a:ext cx="1843200" cy="915900"/>
          </a:xfrm>
          <a:prstGeom prst="roundRect">
            <a:avLst>
              <a:gd fmla="val 16667" name="adj"/>
            </a:avLst>
          </a:prstGeom>
          <a:solidFill>
            <a:srgbClr val="B6D7A8"/>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nl-BE" sz="1800" u="none" cap="none" strike="noStrike">
                <a:solidFill>
                  <a:schemeClr val="dk1"/>
                </a:solidFill>
                <a:latin typeface="Calibri"/>
                <a:ea typeface="Calibri"/>
                <a:cs typeface="Calibri"/>
                <a:sym typeface="Calibri"/>
              </a:rPr>
              <a:t>Groenvlak</a:t>
            </a:r>
            <a:endParaRPr b="0" i="0" sz="1800" u="none" cap="none" strike="noStrike">
              <a:solidFill>
                <a:schemeClr val="dk1"/>
              </a:solidFill>
              <a:latin typeface="Calibri"/>
              <a:ea typeface="Calibri"/>
              <a:cs typeface="Calibri"/>
              <a:sym typeface="Calibri"/>
            </a:endParaRPr>
          </a:p>
        </p:txBody>
      </p:sp>
      <p:sp>
        <p:nvSpPr>
          <p:cNvPr id="607" name="Google Shape;607;p64"/>
          <p:cNvSpPr/>
          <p:nvPr/>
        </p:nvSpPr>
        <p:spPr>
          <a:xfrm>
            <a:off x="569700" y="1326725"/>
            <a:ext cx="1843200" cy="915900"/>
          </a:xfrm>
          <a:prstGeom prst="roundRect">
            <a:avLst>
              <a:gd fmla="val 16667" name="adj"/>
            </a:avLst>
          </a:prstGeom>
          <a:solidFill>
            <a:schemeClr val="accent5"/>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1" lang="nl-BE" sz="1800" u="sng" cap="none" strike="noStrike">
                <a:solidFill>
                  <a:schemeClr val="dk1"/>
                </a:solidFill>
                <a:latin typeface="Calibri"/>
                <a:ea typeface="Calibri"/>
                <a:cs typeface="Calibri"/>
                <a:sym typeface="Calibri"/>
              </a:rPr>
              <a:t>Fysiek voorkomen:</a:t>
            </a:r>
            <a:endParaRPr b="0" i="1" sz="1800" u="sng"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Calibri"/>
              <a:buNone/>
            </a:pPr>
            <a:r>
              <a:rPr b="0" i="0" lang="nl-BE" sz="1800" u="none" cap="none" strike="noStrike">
                <a:solidFill>
                  <a:schemeClr val="dk1"/>
                </a:solidFill>
                <a:latin typeface="Calibri"/>
                <a:ea typeface="Calibri"/>
                <a:cs typeface="Calibri"/>
                <a:sym typeface="Calibri"/>
              </a:rPr>
              <a:t>Gazon</a:t>
            </a:r>
            <a:endParaRPr b="0" i="0" sz="1800" u="none" cap="none" strike="noStrike">
              <a:solidFill>
                <a:schemeClr val="dk1"/>
              </a:solidFill>
              <a:latin typeface="Calibri"/>
              <a:ea typeface="Calibri"/>
              <a:cs typeface="Calibri"/>
              <a:sym typeface="Calibri"/>
            </a:endParaRPr>
          </a:p>
        </p:txBody>
      </p:sp>
      <p:sp>
        <p:nvSpPr>
          <p:cNvPr id="608" name="Google Shape;608;p64"/>
          <p:cNvSpPr txBox="1"/>
          <p:nvPr/>
        </p:nvSpPr>
        <p:spPr>
          <a:xfrm>
            <a:off x="381000" y="2639625"/>
            <a:ext cx="2352000" cy="180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Grasland zonder bloeiende grassen noch planten, gekenmerkt door een monotoon groen uiterlijk, lage soortendiversiteit en een kort vegetatiedek (enkele centimers hoogte). Een gazon wordt in stand gehouden door een intensief beheer (hoge maaifrequentie)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4"/>
          <p:cNvSpPr txBox="1"/>
          <p:nvPr/>
        </p:nvSpPr>
        <p:spPr>
          <a:xfrm>
            <a:off x="2946400" y="2395025"/>
            <a:ext cx="2010900" cy="217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Terreindeel met aangelegde en beheerde begroeiing, met een hoofdzakelijk visueel-structurerende functie en niet bedoeld om betreden te worden.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10" name="Google Shape;610;p64"/>
          <p:cNvGraphicFramePr/>
          <p:nvPr/>
        </p:nvGraphicFramePr>
        <p:xfrm>
          <a:off x="632150" y="4913025"/>
          <a:ext cx="3000000" cy="3000000"/>
        </p:xfrm>
        <a:graphic>
          <a:graphicData uri="http://schemas.openxmlformats.org/drawingml/2006/table">
            <a:tbl>
              <a:tblPr>
                <a:noFill/>
                <a:tableStyleId>{D813193C-8601-4595-B3C2-BC4C94D92503}</a:tableStyleId>
              </a:tblPr>
              <a:tblGrid>
                <a:gridCol w="1259875"/>
                <a:gridCol w="2827375"/>
              </a:tblGrid>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type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gazon</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drassigheid</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niet-drassig</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geometrie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[102.0, 0.0], [103.0, 1.0], </a:t>
                      </a:r>
                      <a:br>
                        <a:rPr lang="nl-BE" sz="1400" u="none" cap="none" strike="noStrike"/>
                      </a:br>
                      <a:r>
                        <a:rPr lang="nl-BE" sz="1400" u="none" cap="none" strike="noStrike"/>
                        <a:t>[104.0, 0.0], [105.0, 1.0]</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oppervlakte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100m²</a:t>
                      </a:r>
                      <a:endParaRPr sz="1400" u="none" cap="none" strike="noStrike"/>
                    </a:p>
                  </a:txBody>
                  <a:tcPr marT="91425" marB="91425" marR="91425" marL="91425"/>
                </a:tc>
              </a:tr>
            </a:tbl>
          </a:graphicData>
        </a:graphic>
      </p:graphicFrame>
      <p:pic>
        <p:nvPicPr>
          <p:cNvPr id="611" name="Google Shape;611;p64"/>
          <p:cNvPicPr preferRelativeResize="0"/>
          <p:nvPr/>
        </p:nvPicPr>
        <p:blipFill rotWithShape="1">
          <a:blip r:embed="rId4">
            <a:alphaModFix/>
          </a:blip>
          <a:srcRect b="0" l="30115" r="18754" t="0"/>
          <a:stretch/>
        </p:blipFill>
        <p:spPr>
          <a:xfrm>
            <a:off x="5094525" y="0"/>
            <a:ext cx="6233900" cy="6858000"/>
          </a:xfrm>
          <a:prstGeom prst="rect">
            <a:avLst/>
          </a:prstGeom>
          <a:noFill/>
          <a:ln>
            <a:noFill/>
          </a:ln>
        </p:spPr>
      </p:pic>
      <p:sp>
        <p:nvSpPr>
          <p:cNvPr id="612" name="Google Shape;612;p64"/>
          <p:cNvSpPr/>
          <p:nvPr/>
        </p:nvSpPr>
        <p:spPr>
          <a:xfrm>
            <a:off x="5120650" y="3017525"/>
            <a:ext cx="5862300" cy="16050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619" name="Google Shape;619;p65"/>
          <p:cNvPicPr preferRelativeResize="0"/>
          <p:nvPr/>
        </p:nvPicPr>
        <p:blipFill rotWithShape="1">
          <a:blip r:embed="rId3">
            <a:alphaModFix/>
          </a:blip>
          <a:srcRect b="0" l="25696" r="21474" t="0"/>
          <a:stretch/>
        </p:blipFill>
        <p:spPr>
          <a:xfrm>
            <a:off x="5075200" y="0"/>
            <a:ext cx="4830794" cy="6858000"/>
          </a:xfrm>
          <a:prstGeom prst="rect">
            <a:avLst/>
          </a:prstGeom>
          <a:noFill/>
          <a:ln>
            <a:noFill/>
          </a:ln>
        </p:spPr>
      </p:pic>
      <p:sp>
        <p:nvSpPr>
          <p:cNvPr id="620" name="Google Shape;620;p65"/>
          <p:cNvSpPr txBox="1"/>
          <p:nvPr/>
        </p:nvSpPr>
        <p:spPr>
          <a:xfrm>
            <a:off x="560725" y="1345725"/>
            <a:ext cx="4313100" cy="247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nl-BE" sz="2400" u="sng" cap="none" strike="noStrike">
                <a:solidFill>
                  <a:srgbClr val="000000"/>
                </a:solidFill>
                <a:latin typeface="Arial"/>
                <a:ea typeface="Arial"/>
                <a:cs typeface="Arial"/>
                <a:sym typeface="Arial"/>
              </a:rPr>
              <a:t>Boomvorm</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rgbClr val="000000"/>
                </a:solidFill>
                <a:latin typeface="Arial"/>
                <a:ea typeface="Arial"/>
                <a:cs typeface="Arial"/>
                <a:sym typeface="Arial"/>
              </a:rPr>
              <a:t>Individueel te onderscheiden vegetatie-element. Een boom is een overblijvende plant met een verhoute stam en een kroon (kruin).</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sng" cap="none" strike="noStrike">
              <a:solidFill>
                <a:srgbClr val="000000"/>
              </a:solidFill>
              <a:latin typeface="Arial"/>
              <a:ea typeface="Arial"/>
              <a:cs typeface="Arial"/>
              <a:sym typeface="Arial"/>
            </a:endParaRPr>
          </a:p>
        </p:txBody>
      </p:sp>
      <p:sp>
        <p:nvSpPr>
          <p:cNvPr id="621" name="Google Shape;621;p65"/>
          <p:cNvSpPr/>
          <p:nvPr/>
        </p:nvSpPr>
        <p:spPr>
          <a:xfrm>
            <a:off x="560732" y="263958"/>
            <a:ext cx="1843200" cy="915900"/>
          </a:xfrm>
          <a:prstGeom prst="roundRect">
            <a:avLst>
              <a:gd fmla="val 16667" name="adj"/>
            </a:avLst>
          </a:prstGeom>
          <a:solidFill>
            <a:srgbClr val="FFFF99"/>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99"/>
              <a:buFont typeface="Calibri"/>
              <a:buNone/>
            </a:pPr>
            <a:r>
              <a:rPr b="0" i="0" lang="nl-BE" sz="1799" u="none" cap="none" strike="noStrike">
                <a:solidFill>
                  <a:schemeClr val="dk1"/>
                </a:solidFill>
                <a:latin typeface="Calibri"/>
                <a:ea typeface="Calibri"/>
                <a:cs typeface="Calibri"/>
                <a:sym typeface="Calibri"/>
              </a:rPr>
              <a:t>Element</a:t>
            </a:r>
            <a:endParaRPr b="0" i="0" sz="1799" u="none" cap="none" strike="noStrike">
              <a:solidFill>
                <a:schemeClr val="dk1"/>
              </a:solidFill>
              <a:latin typeface="Calibri"/>
              <a:ea typeface="Calibri"/>
              <a:cs typeface="Calibri"/>
              <a:sym typeface="Calibri"/>
            </a:endParaRPr>
          </a:p>
        </p:txBody>
      </p:sp>
      <p:sp>
        <p:nvSpPr>
          <p:cNvPr id="622" name="Google Shape;622;p65"/>
          <p:cNvSpPr/>
          <p:nvPr/>
        </p:nvSpPr>
        <p:spPr>
          <a:xfrm>
            <a:off x="2703659" y="263961"/>
            <a:ext cx="2071800" cy="915900"/>
          </a:xfrm>
          <a:prstGeom prst="roundRect">
            <a:avLst>
              <a:gd fmla="val 16667" name="adj"/>
            </a:avLst>
          </a:prstGeom>
          <a:solidFill>
            <a:srgbClr val="92D050"/>
          </a:soli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1" lang="nl-BE" sz="1400" u="sng" cap="none" strike="noStrike">
                <a:solidFill>
                  <a:schemeClr val="dk1"/>
                </a:solidFill>
                <a:latin typeface="Calibri"/>
                <a:ea typeface="Calibri"/>
                <a:cs typeface="Calibri"/>
                <a:sym typeface="Calibri"/>
              </a:rPr>
              <a:t>Vegetatie-element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Calibri"/>
              <a:buNone/>
            </a:pPr>
            <a:r>
              <a:rPr b="0" i="1" lang="nl-BE" sz="1400" u="none" cap="none" strike="noStrike">
                <a:solidFill>
                  <a:schemeClr val="dk1"/>
                </a:solidFill>
                <a:latin typeface="Calibri"/>
                <a:ea typeface="Calibri"/>
                <a:cs typeface="Calibri"/>
                <a:sym typeface="Calibri"/>
              </a:rPr>
              <a:t>(Boomvorm)</a:t>
            </a:r>
            <a:endParaRPr b="0" i="1" sz="1400" u="none" cap="none" strike="noStrike">
              <a:solidFill>
                <a:schemeClr val="dk1"/>
              </a:solidFill>
              <a:latin typeface="Calibri"/>
              <a:ea typeface="Calibri"/>
              <a:cs typeface="Calibri"/>
              <a:sym typeface="Calibri"/>
            </a:endParaRPr>
          </a:p>
        </p:txBody>
      </p:sp>
      <p:graphicFrame>
        <p:nvGraphicFramePr>
          <p:cNvPr id="623" name="Google Shape;623;p65"/>
          <p:cNvGraphicFramePr/>
          <p:nvPr/>
        </p:nvGraphicFramePr>
        <p:xfrm>
          <a:off x="688200" y="3148650"/>
          <a:ext cx="3000000" cy="3000000"/>
        </p:xfrm>
        <a:graphic>
          <a:graphicData uri="http://schemas.openxmlformats.org/drawingml/2006/table">
            <a:tbl>
              <a:tblPr>
                <a:noFill/>
                <a:tableStyleId>{D813193C-8601-4595-B3C2-BC4C94D92503}</a:tableStyleId>
              </a:tblPr>
              <a:tblGrid>
                <a:gridCol w="2043625"/>
                <a:gridCol w="2043625"/>
              </a:tblGrid>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conditie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Goed</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groeiFase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Aanslagfase</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geometrie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4.0416,50.9268</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hoogte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3,40m</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plantDatum</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2017-05-02</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soortnaamWetenschappelijk</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soortnaamNederlands</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p>
                  </a:txBody>
                  <a:tcPr marT="91425" marB="91425" marR="91425" marL="91425"/>
                </a:tc>
              </a:tr>
            </a:tbl>
          </a:graphicData>
        </a:graphic>
      </p:graphicFrame>
      <p:pic>
        <p:nvPicPr>
          <p:cNvPr id="624" name="Google Shape;624;p65"/>
          <p:cNvPicPr preferRelativeResize="0"/>
          <p:nvPr/>
        </p:nvPicPr>
        <p:blipFill rotWithShape="1">
          <a:blip r:embed="rId4">
            <a:alphaModFix/>
          </a:blip>
          <a:srcRect b="1478" l="29953" r="30425" t="-1480"/>
          <a:stretch/>
        </p:blipFill>
        <p:spPr>
          <a:xfrm>
            <a:off x="5075200" y="-101600"/>
            <a:ext cx="4830800" cy="6959601"/>
          </a:xfrm>
          <a:prstGeom prst="rect">
            <a:avLst/>
          </a:prstGeom>
          <a:noFill/>
          <a:ln>
            <a:noFill/>
          </a:ln>
        </p:spPr>
      </p:pic>
      <p:sp>
        <p:nvSpPr>
          <p:cNvPr id="625" name="Google Shape;625;p65"/>
          <p:cNvSpPr/>
          <p:nvPr/>
        </p:nvSpPr>
        <p:spPr>
          <a:xfrm>
            <a:off x="8336275" y="0"/>
            <a:ext cx="853500" cy="42672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700"/>
              </a:spcBef>
              <a:spcAft>
                <a:spcPts val="0"/>
              </a:spcAft>
              <a:buClr>
                <a:schemeClr val="accent1"/>
              </a:buClr>
              <a:buSzPts val="2400"/>
              <a:buFont typeface="Arial"/>
              <a:buNone/>
            </a:pPr>
            <a:r>
              <a:t/>
            </a:r>
            <a:endParaRPr b="0" i="0" sz="2400" u="none" cap="none" strike="noStrike">
              <a:solidFill>
                <a:schemeClr val="dk2"/>
              </a:solidFill>
              <a:latin typeface="Arial"/>
              <a:ea typeface="Arial"/>
              <a:cs typeface="Arial"/>
              <a:sym typeface="Arial"/>
            </a:endParaRPr>
          </a:p>
        </p:txBody>
      </p:sp>
      <p:sp>
        <p:nvSpPr>
          <p:cNvPr id="248" name="Google Shape;248;p39"/>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noAutofit/>
          </a:bodyPr>
          <a:lstStyle/>
          <a:p>
            <a:pPr indent="0" lvl="0" marL="0" marR="0" rtl="0" algn="r">
              <a:lnSpc>
                <a:spcPct val="90000"/>
              </a:lnSpc>
              <a:spcBef>
                <a:spcPts val="0"/>
              </a:spcBef>
              <a:spcAft>
                <a:spcPts val="0"/>
              </a:spcAft>
              <a:buClr>
                <a:schemeClr val="dk1"/>
              </a:buClr>
              <a:buSzPts val="3600"/>
              <a:buFont typeface="Arial"/>
              <a:buNone/>
            </a:pPr>
            <a:r>
              <a:rPr b="0" i="0" lang="nl-BE" sz="3600" u="none" cap="none" strike="noStrike">
                <a:solidFill>
                  <a:schemeClr val="dk1"/>
                </a:solidFill>
                <a:latin typeface="Arial"/>
                <a:ea typeface="Arial"/>
                <a:cs typeface="Arial"/>
                <a:sym typeface="Arial"/>
              </a:rPr>
              <a:t>OSLO - Open Standaarden voor Linkende Organisaties</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66"/>
          <p:cNvSpPr txBox="1"/>
          <p:nvPr>
            <p:ph idx="1" type="body"/>
          </p:nvPr>
        </p:nvSpPr>
        <p:spPr>
          <a:xfrm>
            <a:off x="681038" y="1127108"/>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70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Praktisch: </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Gegevensmodel in lijn met OSLO modelleerregels </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Arial"/>
              <a:buChar char="-"/>
            </a:pPr>
            <a:r>
              <a:rPr b="0" i="0" lang="nl-BE" sz="2400" u="none" cap="none" strike="noStrike">
                <a:solidFill>
                  <a:schemeClr val="dk1"/>
                </a:solidFill>
                <a:latin typeface="Arial"/>
                <a:ea typeface="Arial"/>
                <a:cs typeface="Arial"/>
                <a:sym typeface="Arial"/>
              </a:rPr>
              <a:t>Directe link met GRB(-skeletbestekken)</a:t>
            </a:r>
            <a:endParaRPr b="0" i="0" sz="2400" u="none" cap="none" strike="noStrike">
              <a:solidFill>
                <a:schemeClr val="dk1"/>
              </a:solidFill>
              <a:latin typeface="Arial"/>
              <a:ea typeface="Arial"/>
              <a:cs typeface="Arial"/>
              <a:sym typeface="Arial"/>
            </a:endParaRPr>
          </a:p>
          <a:p>
            <a:pPr indent="-381000" lvl="1" marL="914400" marR="0" rtl="0" algn="l">
              <a:lnSpc>
                <a:spcPct val="100000"/>
              </a:lnSpc>
              <a:spcBef>
                <a:spcPts val="0"/>
              </a:spcBef>
              <a:spcAft>
                <a:spcPts val="0"/>
              </a:spcAft>
              <a:buClr>
                <a:schemeClr val="dk1"/>
              </a:buClr>
              <a:buSzPts val="2400"/>
              <a:buFont typeface="Noto Sans Symbols"/>
              <a:buChar char="-"/>
            </a:pPr>
            <a:r>
              <a:rPr b="0" i="0" lang="nl-BE" sz="2400" u="none" cap="none" strike="noStrike">
                <a:solidFill>
                  <a:schemeClr val="dk1"/>
                </a:solidFill>
                <a:latin typeface="Arial"/>
                <a:ea typeface="Arial"/>
                <a:cs typeface="Arial"/>
                <a:sym typeface="Arial"/>
              </a:rPr>
              <a:t>Interoperabiliteit tussen instanties  </a:t>
            </a:r>
            <a:endParaRPr b="0" i="0" sz="2400" u="none" cap="none" strike="noStrike">
              <a:solidFill>
                <a:schemeClr val="dk1"/>
              </a:solidFill>
              <a:latin typeface="Arial"/>
              <a:ea typeface="Arial"/>
              <a:cs typeface="Arial"/>
              <a:sym typeface="Arial"/>
            </a:endParaRPr>
          </a:p>
        </p:txBody>
      </p:sp>
      <p:sp>
        <p:nvSpPr>
          <p:cNvPr id="632" name="Google Shape;632;p66"/>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OSLO - Openbaar Domein </a:t>
            </a:r>
            <a:endParaRPr b="0" i="0" sz="3200" u="none" cap="none" strike="noStrike">
              <a:solidFill>
                <a:schemeClr val="dk1"/>
              </a:solidFill>
              <a:latin typeface="Arial"/>
              <a:ea typeface="Arial"/>
              <a:cs typeface="Arial"/>
              <a:sym typeface="Arial"/>
            </a:endParaRPr>
          </a:p>
        </p:txBody>
      </p:sp>
      <p:sp>
        <p:nvSpPr>
          <p:cNvPr id="633" name="Google Shape;633;p66"/>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descr="https://lh4.googleusercontent.com/YM40uquIEufjW0Y6i-YuWjunpfD12KfxVSNwbMU-oI73efeM-9xWk7sjL4nlsmKka6-v_53kX3NwTfsJKw2qFZKgzeMEzEPo1Ubzpw1dUOW3mlE0at9HqSLCqavWW7EAZ3SQMJHHoAA" id="634" name="Google Shape;634;p66"/>
          <p:cNvPicPr preferRelativeResize="0"/>
          <p:nvPr/>
        </p:nvPicPr>
        <p:blipFill rotWithShape="1">
          <a:blip r:embed="rId3">
            <a:alphaModFix/>
          </a:blip>
          <a:srcRect b="0" l="0" r="0" t="0"/>
          <a:stretch/>
        </p:blipFill>
        <p:spPr>
          <a:xfrm>
            <a:off x="350982" y="3147091"/>
            <a:ext cx="9555020" cy="3129881"/>
          </a:xfrm>
          <a:prstGeom prst="rect">
            <a:avLst/>
          </a:prstGeom>
          <a:noFill/>
          <a:ln>
            <a:noFill/>
          </a:ln>
        </p:spPr>
      </p:pic>
      <p:sp>
        <p:nvSpPr>
          <p:cNvPr id="635" name="Google Shape;635;p66"/>
          <p:cNvSpPr/>
          <p:nvPr/>
        </p:nvSpPr>
        <p:spPr>
          <a:xfrm>
            <a:off x="4835820" y="3275112"/>
            <a:ext cx="234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36" name="Google Shape;636;p66"/>
          <p:cNvSpPr/>
          <p:nvPr/>
        </p:nvSpPr>
        <p:spPr>
          <a:xfrm>
            <a:off x="4835820" y="3275112"/>
            <a:ext cx="234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37" name="Google Shape;637;p66"/>
          <p:cNvSpPr/>
          <p:nvPr/>
        </p:nvSpPr>
        <p:spPr>
          <a:xfrm>
            <a:off x="371114" y="6255795"/>
            <a:ext cx="9057300" cy="73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         OSLO                         Specialisatie                   Uitbreiding                       Inbreiding                     Vervanging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nl-BE"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cxnSp>
        <p:nvCxnSpPr>
          <p:cNvPr id="638" name="Google Shape;638;p66"/>
          <p:cNvCxnSpPr/>
          <p:nvPr/>
        </p:nvCxnSpPr>
        <p:spPr>
          <a:xfrm>
            <a:off x="8418753" y="3167723"/>
            <a:ext cx="1136400" cy="1173000"/>
          </a:xfrm>
          <a:prstGeom prst="straightConnector1">
            <a:avLst/>
          </a:prstGeom>
          <a:noFill/>
          <a:ln cap="flat" cmpd="sng" w="76200">
            <a:solidFill>
              <a:srgbClr val="FF0000"/>
            </a:solidFill>
            <a:prstDash val="solid"/>
            <a:round/>
            <a:headEnd len="sm" w="sm" type="none"/>
            <a:tailEnd len="sm" w="sm" type="none"/>
          </a:ln>
        </p:spPr>
      </p:cxnSp>
      <p:cxnSp>
        <p:nvCxnSpPr>
          <p:cNvPr id="639" name="Google Shape;639;p66"/>
          <p:cNvCxnSpPr/>
          <p:nvPr/>
        </p:nvCxnSpPr>
        <p:spPr>
          <a:xfrm rot="5400000">
            <a:off x="8399255" y="3128791"/>
            <a:ext cx="1136400" cy="1173000"/>
          </a:xfrm>
          <a:prstGeom prst="straightConnector1">
            <a:avLst/>
          </a:prstGeom>
          <a:noFill/>
          <a:ln cap="flat" cmpd="sng" w="76200">
            <a:solidFill>
              <a:srgbClr val="FF0000"/>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67"/>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Vervolgstappen</a:t>
            </a:r>
            <a:endParaRPr b="0" i="0" sz="3200" u="none" cap="none" strike="noStrike">
              <a:solidFill>
                <a:schemeClr val="dk1"/>
              </a:solidFill>
              <a:latin typeface="Arial"/>
              <a:ea typeface="Arial"/>
              <a:cs typeface="Arial"/>
              <a:sym typeface="Arial"/>
            </a:endParaRPr>
          </a:p>
        </p:txBody>
      </p:sp>
      <p:sp>
        <p:nvSpPr>
          <p:cNvPr id="646" name="Google Shape;646;p67"/>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grpSp>
        <p:nvGrpSpPr>
          <p:cNvPr id="647" name="Google Shape;647;p67"/>
          <p:cNvGrpSpPr/>
          <p:nvPr/>
        </p:nvGrpSpPr>
        <p:grpSpPr>
          <a:xfrm>
            <a:off x="406321" y="1843847"/>
            <a:ext cx="1727008" cy="4250916"/>
            <a:chOff x="1083025" y="1574038"/>
            <a:chExt cx="1834900" cy="2315188"/>
          </a:xfrm>
        </p:grpSpPr>
        <p:sp>
          <p:nvSpPr>
            <p:cNvPr id="648" name="Google Shape;648;p67"/>
            <p:cNvSpPr txBox="1"/>
            <p:nvPr/>
          </p:nvSpPr>
          <p:spPr>
            <a:xfrm>
              <a:off x="1168328" y="1574038"/>
              <a:ext cx="10605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mei</a:t>
              </a:r>
              <a:endParaRPr b="0" i="0" sz="1400" u="none" cap="none" strike="noStrike">
                <a:solidFill>
                  <a:srgbClr val="0C58D3"/>
                </a:solidFill>
                <a:latin typeface="Roboto"/>
                <a:ea typeface="Roboto"/>
                <a:cs typeface="Roboto"/>
                <a:sym typeface="Roboto"/>
              </a:endParaRPr>
            </a:p>
            <a:p>
              <a:pPr indent="0" lvl="0" marL="0" marR="0" rtl="0" algn="r">
                <a:lnSpc>
                  <a:spcPct val="115000"/>
                </a:lnSpc>
                <a:spcBef>
                  <a:spcPts val="1700"/>
                </a:spcBef>
                <a:spcAft>
                  <a:spcPts val="0"/>
                </a:spcAft>
                <a:buClr>
                  <a:srgbClr val="000000"/>
                </a:buClr>
                <a:buSzPts val="1400"/>
                <a:buFont typeface="Arial"/>
                <a:buNone/>
              </a:pPr>
              <a:r>
                <a:t/>
              </a:r>
              <a:endParaRPr b="0" i="0" sz="1400" u="none" cap="none" strike="noStrike">
                <a:solidFill>
                  <a:srgbClr val="0C58D3"/>
                </a:solidFill>
                <a:latin typeface="Roboto"/>
                <a:ea typeface="Roboto"/>
                <a:cs typeface="Roboto"/>
                <a:sym typeface="Roboto"/>
              </a:endParaRPr>
            </a:p>
            <a:p>
              <a:pPr indent="0" lvl="0" marL="0" marR="0" rtl="0" algn="r">
                <a:lnSpc>
                  <a:spcPct val="115000"/>
                </a:lnSpc>
                <a:spcBef>
                  <a:spcPts val="1700"/>
                </a:spcBef>
                <a:spcAft>
                  <a:spcPts val="1700"/>
                </a:spcAft>
                <a:buClr>
                  <a:srgbClr val="000000"/>
                </a:buClr>
                <a:buSzPts val="1400"/>
                <a:buFont typeface="Arial"/>
                <a:buNone/>
              </a:pPr>
              <a:r>
                <a:t/>
              </a:r>
              <a:endParaRPr b="0" i="0" sz="1400" u="none" cap="none" strike="noStrike">
                <a:solidFill>
                  <a:srgbClr val="0C58D3"/>
                </a:solidFill>
                <a:latin typeface="Roboto"/>
                <a:ea typeface="Roboto"/>
                <a:cs typeface="Roboto"/>
                <a:sym typeface="Roboto"/>
              </a:endParaRPr>
            </a:p>
          </p:txBody>
        </p:sp>
        <p:sp>
          <p:nvSpPr>
            <p:cNvPr id="649" name="Google Shape;649;p67"/>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0C58D3"/>
                  </a:solidFill>
                  <a:latin typeface="Roboto"/>
                  <a:ea typeface="Roboto"/>
                  <a:cs typeface="Roboto"/>
                  <a:sym typeface="Roboto"/>
                </a:rPr>
                <a:t>Diepte-</a:t>
              </a:r>
              <a:br>
                <a:rPr b="1" i="0" lang="nl-BE" sz="1400" u="none" cap="none" strike="noStrike">
                  <a:solidFill>
                    <a:srgbClr val="0C58D3"/>
                  </a:solidFill>
                  <a:latin typeface="Roboto"/>
                  <a:ea typeface="Roboto"/>
                  <a:cs typeface="Roboto"/>
                  <a:sym typeface="Roboto"/>
                </a:rPr>
              </a:br>
              <a:r>
                <a:rPr b="1" i="0" lang="nl-BE" sz="1400" u="none" cap="none" strike="noStrike">
                  <a:solidFill>
                    <a:srgbClr val="0C58D3"/>
                  </a:solidFill>
                  <a:latin typeface="Roboto"/>
                  <a:ea typeface="Roboto"/>
                  <a:cs typeface="Roboto"/>
                  <a:sym typeface="Roboto"/>
                </a:rPr>
                <a:t>sessies</a:t>
              </a:r>
              <a:endParaRPr b="1" i="0" sz="1400" u="none" cap="none" strike="noStrike">
                <a:solidFill>
                  <a:srgbClr val="0C58D3"/>
                </a:solidFill>
                <a:latin typeface="Roboto"/>
                <a:ea typeface="Roboto"/>
                <a:cs typeface="Roboto"/>
                <a:sym typeface="Roboto"/>
              </a:endParaRPr>
            </a:p>
          </p:txBody>
        </p:sp>
        <p:sp>
          <p:nvSpPr>
            <p:cNvPr id="650" name="Google Shape;650;p67"/>
            <p:cNvSpPr txBox="1"/>
            <p:nvPr/>
          </p:nvSpPr>
          <p:spPr>
            <a:xfrm>
              <a:off x="1215706" y="3151826"/>
              <a:ext cx="17022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 Vegetatie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Infrastructuur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Terreindeel - type </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Terreindeel - voorkomen</a:t>
              </a:r>
              <a:br>
                <a:rPr b="0" i="0" lang="nl-BE" sz="1400" u="none" cap="none" strike="noStrike">
                  <a:solidFill>
                    <a:srgbClr val="0C58D3"/>
                  </a:solidFill>
                  <a:latin typeface="Roboto"/>
                  <a:ea typeface="Roboto"/>
                  <a:cs typeface="Roboto"/>
                  <a:sym typeface="Roboto"/>
                </a:rPr>
              </a:br>
              <a:r>
                <a:rPr b="0" i="0" lang="nl-BE" sz="1400" u="none" cap="none" strike="noStrike">
                  <a:solidFill>
                    <a:srgbClr val="0C58D3"/>
                  </a:solidFill>
                  <a:latin typeface="Roboto"/>
                  <a:ea typeface="Roboto"/>
                  <a:cs typeface="Roboto"/>
                  <a:sym typeface="Roboto"/>
                </a:rPr>
                <a:t>- Gebieden</a:t>
              </a:r>
              <a:endParaRPr b="0" i="0" sz="1400" u="none" cap="none" strike="noStrike">
                <a:solidFill>
                  <a:srgbClr val="0C58D3"/>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1400"/>
                <a:buFont typeface="Arial"/>
                <a:buNone/>
              </a:pPr>
              <a:r>
                <a:t/>
              </a:r>
              <a:endParaRPr b="0" i="0" sz="1400" u="none" cap="none" strike="noStrike">
                <a:solidFill>
                  <a:srgbClr val="0C58D3"/>
                </a:solidFill>
                <a:latin typeface="Roboto"/>
                <a:ea typeface="Roboto"/>
                <a:cs typeface="Roboto"/>
                <a:sym typeface="Roboto"/>
              </a:endParaRPr>
            </a:p>
          </p:txBody>
        </p:sp>
        <p:cxnSp>
          <p:nvCxnSpPr>
            <p:cNvPr id="651" name="Google Shape;651;p67"/>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652" name="Google Shape;652;p67"/>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53" name="Google Shape;653;p67"/>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 name="Google Shape;654;p67"/>
          <p:cNvGrpSpPr/>
          <p:nvPr/>
        </p:nvGrpSpPr>
        <p:grpSpPr>
          <a:xfrm>
            <a:off x="6568930" y="1842493"/>
            <a:ext cx="1727008" cy="4250944"/>
            <a:chOff x="1083025" y="1574022"/>
            <a:chExt cx="1834900" cy="2315203"/>
          </a:xfrm>
        </p:grpSpPr>
        <p:sp>
          <p:nvSpPr>
            <p:cNvPr id="655" name="Google Shape;655;p67"/>
            <p:cNvSpPr txBox="1"/>
            <p:nvPr/>
          </p:nvSpPr>
          <p:spPr>
            <a:xfrm>
              <a:off x="1083028" y="1574022"/>
              <a:ext cx="11454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Zomer &amp; Najaar 2018</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sp>
          <p:nvSpPr>
            <p:cNvPr id="656" name="Google Shape;656;p67"/>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858585"/>
                  </a:solidFill>
                  <a:latin typeface="Roboto"/>
                  <a:ea typeface="Roboto"/>
                  <a:cs typeface="Roboto"/>
                  <a:sym typeface="Roboto"/>
                </a:rPr>
                <a:t>Publieke review periode</a:t>
              </a:r>
              <a:endParaRPr b="1" i="0" sz="1400" u="none" cap="none" strike="noStrike">
                <a:solidFill>
                  <a:srgbClr val="858585"/>
                </a:solidFill>
                <a:latin typeface="Roboto"/>
                <a:ea typeface="Roboto"/>
                <a:cs typeface="Roboto"/>
                <a:sym typeface="Roboto"/>
              </a:endParaRPr>
            </a:p>
          </p:txBody>
        </p:sp>
        <p:sp>
          <p:nvSpPr>
            <p:cNvPr id="657" name="Google Shape;657;p67"/>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Implementatie-</a:t>
              </a:r>
              <a:br>
                <a:rPr b="0" i="0" lang="nl-BE" sz="1400" u="none" cap="none" strike="noStrike">
                  <a:solidFill>
                    <a:srgbClr val="858585"/>
                  </a:solidFill>
                  <a:latin typeface="Roboto"/>
                  <a:ea typeface="Roboto"/>
                  <a:cs typeface="Roboto"/>
                  <a:sym typeface="Roboto"/>
                </a:rPr>
              </a:br>
              <a:r>
                <a:rPr b="0" i="0" lang="nl-BE" sz="1400" u="none" cap="none" strike="noStrike">
                  <a:solidFill>
                    <a:srgbClr val="858585"/>
                  </a:solidFill>
                  <a:latin typeface="Roboto"/>
                  <a:ea typeface="Roboto"/>
                  <a:cs typeface="Roboto"/>
                  <a:sym typeface="Roboto"/>
                </a:rPr>
                <a:t>ervaring! </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cxnSp>
          <p:nvCxnSpPr>
            <p:cNvPr id="658" name="Google Shape;658;p67"/>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659" name="Google Shape;659;p6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60" name="Google Shape;660;p67"/>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 name="Google Shape;661;p67"/>
          <p:cNvGrpSpPr/>
          <p:nvPr/>
        </p:nvGrpSpPr>
        <p:grpSpPr>
          <a:xfrm>
            <a:off x="1940221" y="1842525"/>
            <a:ext cx="1727008" cy="4250915"/>
            <a:chOff x="1083025" y="1574033"/>
            <a:chExt cx="1834900" cy="2315187"/>
          </a:xfrm>
        </p:grpSpPr>
        <p:sp>
          <p:nvSpPr>
            <p:cNvPr id="662" name="Google Shape;662;p67"/>
            <p:cNvSpPr txBox="1"/>
            <p:nvPr/>
          </p:nvSpPr>
          <p:spPr>
            <a:xfrm>
              <a:off x="1388453" y="1574033"/>
              <a:ext cx="8400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8 juni</a:t>
              </a:r>
              <a:endParaRPr b="0" i="0" sz="1400" u="none" cap="none" strike="noStrike">
                <a:solidFill>
                  <a:srgbClr val="0C58D3"/>
                </a:solidFill>
                <a:latin typeface="Roboto"/>
                <a:ea typeface="Roboto"/>
                <a:cs typeface="Roboto"/>
                <a:sym typeface="Roboto"/>
              </a:endParaRPr>
            </a:p>
          </p:txBody>
        </p:sp>
        <p:sp>
          <p:nvSpPr>
            <p:cNvPr id="663" name="Google Shape;663;p67"/>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0C58D3"/>
                  </a:solidFill>
                  <a:latin typeface="Roboto"/>
                  <a:ea typeface="Roboto"/>
                  <a:cs typeface="Roboto"/>
                  <a:sym typeface="Roboto"/>
                </a:rPr>
                <a:t>WGS04</a:t>
              </a:r>
              <a:endParaRPr b="1" i="0" sz="1400" u="none" cap="none" strike="noStrike">
                <a:solidFill>
                  <a:srgbClr val="0C58D3"/>
                </a:solidFill>
                <a:latin typeface="Roboto"/>
                <a:ea typeface="Roboto"/>
                <a:cs typeface="Roboto"/>
                <a:sym typeface="Roboto"/>
              </a:endParaRPr>
            </a:p>
          </p:txBody>
        </p:sp>
        <p:sp>
          <p:nvSpPr>
            <p:cNvPr id="664" name="Google Shape;664;p67"/>
            <p:cNvSpPr txBox="1"/>
            <p:nvPr/>
          </p:nvSpPr>
          <p:spPr>
            <a:xfrm>
              <a:off x="1215706" y="3151820"/>
              <a:ext cx="17022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0C58D3"/>
                  </a:solidFill>
                  <a:latin typeface="Roboto"/>
                  <a:ea typeface="Roboto"/>
                  <a:cs typeface="Roboto"/>
                  <a:sym typeface="Roboto"/>
                </a:rPr>
                <a:t>Voorstelling stabiele versie van model aan werkgroep</a:t>
              </a:r>
              <a:endParaRPr b="0" i="0" sz="1400" u="none" cap="none" strike="noStrike">
                <a:solidFill>
                  <a:srgbClr val="0C58D3"/>
                </a:solidFill>
                <a:latin typeface="Roboto"/>
                <a:ea typeface="Roboto"/>
                <a:cs typeface="Roboto"/>
                <a:sym typeface="Roboto"/>
              </a:endParaRPr>
            </a:p>
          </p:txBody>
        </p:sp>
        <p:cxnSp>
          <p:nvCxnSpPr>
            <p:cNvPr id="665" name="Google Shape;665;p67"/>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666" name="Google Shape;666;p67"/>
            <p:cNvSpPr/>
            <p:nvPr/>
          </p:nvSpPr>
          <p:spPr>
            <a:xfrm flipH="1">
              <a:off x="1083025" y="2306625"/>
              <a:ext cx="1834800" cy="143400"/>
            </a:xfrm>
            <a:prstGeom prst="parallelogram">
              <a:avLst>
                <a:gd fmla="val 96952" name="adj"/>
              </a:avLst>
            </a:prstGeom>
            <a:solidFill>
              <a:srgbClr val="0D5DD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67" name="Google Shape;667;p67"/>
            <p:cNvSpPr/>
            <p:nvPr/>
          </p:nvSpPr>
          <p:spPr>
            <a:xfrm>
              <a:off x="1083125" y="2460449"/>
              <a:ext cx="1834800" cy="143400"/>
            </a:xfrm>
            <a:prstGeom prst="parallelogram">
              <a:avLst>
                <a:gd fmla="val 96952" name="adj"/>
              </a:avLst>
            </a:prstGeom>
            <a:solidFill>
              <a:srgbClr val="0944A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 name="Google Shape;668;p67"/>
          <p:cNvGrpSpPr/>
          <p:nvPr/>
        </p:nvGrpSpPr>
        <p:grpSpPr>
          <a:xfrm>
            <a:off x="3479425" y="1842500"/>
            <a:ext cx="1727009" cy="4250937"/>
            <a:chOff x="1083024" y="1574026"/>
            <a:chExt cx="1834901" cy="2315199"/>
          </a:xfrm>
        </p:grpSpPr>
        <p:sp>
          <p:nvSpPr>
            <p:cNvPr id="669" name="Google Shape;669;p67"/>
            <p:cNvSpPr txBox="1"/>
            <p:nvPr/>
          </p:nvSpPr>
          <p:spPr>
            <a:xfrm>
              <a:off x="1083024" y="1574026"/>
              <a:ext cx="11454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Begin juni</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sp>
          <p:nvSpPr>
            <p:cNvPr id="670" name="Google Shape;670;p67"/>
            <p:cNvSpPr txBox="1"/>
            <p:nvPr/>
          </p:nvSpPr>
          <p:spPr>
            <a:xfrm>
              <a:off x="1235813" y="2695027"/>
              <a:ext cx="16629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858585"/>
                  </a:solidFill>
                  <a:latin typeface="Roboto"/>
                  <a:ea typeface="Roboto"/>
                  <a:cs typeface="Roboto"/>
                  <a:sym typeface="Roboto"/>
                </a:rPr>
                <a:t>WG OSLO datastandaarden</a:t>
              </a:r>
              <a:endParaRPr b="1" i="0" sz="1400" u="none" cap="none" strike="noStrike">
                <a:solidFill>
                  <a:srgbClr val="858585"/>
                </a:solidFill>
                <a:latin typeface="Roboto"/>
                <a:ea typeface="Roboto"/>
                <a:cs typeface="Roboto"/>
                <a:sym typeface="Roboto"/>
              </a:endParaRPr>
            </a:p>
          </p:txBody>
        </p:sp>
        <p:sp>
          <p:nvSpPr>
            <p:cNvPr id="671" name="Google Shape;671;p67"/>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Goedkeuring kandidaat-</a:t>
              </a:r>
              <a:br>
                <a:rPr b="0" i="0" lang="nl-BE" sz="1400" u="none" cap="none" strike="noStrike">
                  <a:solidFill>
                    <a:srgbClr val="858585"/>
                  </a:solidFill>
                  <a:latin typeface="Roboto"/>
                  <a:ea typeface="Roboto"/>
                  <a:cs typeface="Roboto"/>
                  <a:sym typeface="Roboto"/>
                </a:rPr>
              </a:br>
              <a:r>
                <a:rPr b="0" i="0" lang="nl-BE" sz="1400" u="none" cap="none" strike="noStrike">
                  <a:solidFill>
                    <a:srgbClr val="858585"/>
                  </a:solidFill>
                  <a:latin typeface="Roboto"/>
                  <a:ea typeface="Roboto"/>
                  <a:cs typeface="Roboto"/>
                  <a:sym typeface="Roboto"/>
                </a:rPr>
                <a:t>standaard</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cxnSp>
          <p:nvCxnSpPr>
            <p:cNvPr id="672" name="Google Shape;672;p67"/>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673" name="Google Shape;673;p6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74" name="Google Shape;674;p67"/>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 name="Google Shape;675;p67"/>
          <p:cNvGrpSpPr/>
          <p:nvPr/>
        </p:nvGrpSpPr>
        <p:grpSpPr>
          <a:xfrm>
            <a:off x="8110514" y="1842493"/>
            <a:ext cx="1727008" cy="4250947"/>
            <a:chOff x="1083025" y="1574022"/>
            <a:chExt cx="1834900" cy="2315205"/>
          </a:xfrm>
        </p:grpSpPr>
        <p:sp>
          <p:nvSpPr>
            <p:cNvPr id="676" name="Google Shape;676;p67"/>
            <p:cNvSpPr txBox="1"/>
            <p:nvPr/>
          </p:nvSpPr>
          <p:spPr>
            <a:xfrm>
              <a:off x="1083028" y="1574022"/>
              <a:ext cx="11454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2019</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r">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sp>
          <p:nvSpPr>
            <p:cNvPr id="677" name="Google Shape;677;p67"/>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858585"/>
                  </a:solidFill>
                  <a:latin typeface="Roboto"/>
                  <a:ea typeface="Roboto"/>
                  <a:cs typeface="Roboto"/>
                  <a:sym typeface="Roboto"/>
                </a:rPr>
                <a:t>Stuurorgaan en Vlaamse Regering</a:t>
              </a:r>
              <a:endParaRPr b="1" i="0" sz="1400" u="none" cap="none" strike="noStrike">
                <a:solidFill>
                  <a:srgbClr val="858585"/>
                </a:solidFill>
                <a:latin typeface="Roboto"/>
                <a:ea typeface="Roboto"/>
                <a:cs typeface="Roboto"/>
                <a:sym typeface="Roboto"/>
              </a:endParaRPr>
            </a:p>
          </p:txBody>
        </p:sp>
        <p:sp>
          <p:nvSpPr>
            <p:cNvPr id="678" name="Google Shape;678;p67"/>
            <p:cNvSpPr txBox="1"/>
            <p:nvPr/>
          </p:nvSpPr>
          <p:spPr>
            <a:xfrm>
              <a:off x="1215715" y="3151827"/>
              <a:ext cx="17022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Bekrachtiging van de standaarden na beoordeling van het gevolgde proces </a:t>
              </a:r>
              <a:endParaRPr b="0" i="0" sz="1400" u="none" cap="none" strike="noStrike">
                <a:solidFill>
                  <a:srgbClr val="858585"/>
                </a:solidFill>
                <a:latin typeface="Roboto"/>
                <a:ea typeface="Roboto"/>
                <a:cs typeface="Roboto"/>
                <a:sym typeface="Roboto"/>
              </a:endParaRPr>
            </a:p>
          </p:txBody>
        </p:sp>
        <p:cxnSp>
          <p:nvCxnSpPr>
            <p:cNvPr id="679" name="Google Shape;679;p67"/>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680" name="Google Shape;680;p6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81" name="Google Shape;681;p67"/>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 name="Google Shape;682;p67"/>
          <p:cNvGrpSpPr/>
          <p:nvPr/>
        </p:nvGrpSpPr>
        <p:grpSpPr>
          <a:xfrm>
            <a:off x="5023055" y="1842493"/>
            <a:ext cx="1727008" cy="4250944"/>
            <a:chOff x="1083025" y="1574022"/>
            <a:chExt cx="1834900" cy="2315203"/>
          </a:xfrm>
        </p:grpSpPr>
        <p:sp>
          <p:nvSpPr>
            <p:cNvPr id="683" name="Google Shape;683;p67"/>
            <p:cNvSpPr txBox="1"/>
            <p:nvPr/>
          </p:nvSpPr>
          <p:spPr>
            <a:xfrm>
              <a:off x="1083028" y="1574022"/>
              <a:ext cx="1145400" cy="241200"/>
            </a:xfrm>
            <a:prstGeom prst="rect">
              <a:avLst/>
            </a:prstGeom>
            <a:noFill/>
            <a:ln>
              <a:noFill/>
            </a:ln>
          </p:spPr>
          <p:txBody>
            <a:bodyPr anchorCtr="0" anchor="t" bIns="99050" lIns="99050" spcFirstLastPara="1" rIns="99050" wrap="square" tIns="99050">
              <a:noAutofit/>
            </a:bodyPr>
            <a:lstStyle/>
            <a:p>
              <a:pPr indent="0" lvl="0" marL="0" marR="0" rtl="0" algn="r">
                <a:lnSpc>
                  <a:spcPct val="115000"/>
                </a:lnSpc>
                <a:spcBef>
                  <a:spcPts val="0"/>
                </a:spcBef>
                <a:spcAft>
                  <a:spcPts val="170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Eind juni</a:t>
              </a:r>
              <a:endParaRPr b="0" i="0" sz="1400" u="none" cap="none" strike="noStrike">
                <a:solidFill>
                  <a:srgbClr val="858585"/>
                </a:solidFill>
                <a:latin typeface="Roboto"/>
                <a:ea typeface="Roboto"/>
                <a:cs typeface="Roboto"/>
                <a:sym typeface="Roboto"/>
              </a:endParaRPr>
            </a:p>
          </p:txBody>
        </p:sp>
        <p:sp>
          <p:nvSpPr>
            <p:cNvPr id="684" name="Google Shape;684;p67"/>
            <p:cNvSpPr txBox="1"/>
            <p:nvPr/>
          </p:nvSpPr>
          <p:spPr>
            <a:xfrm>
              <a:off x="1235825" y="2695025"/>
              <a:ext cx="1505100" cy="446400"/>
            </a:xfrm>
            <a:prstGeom prst="rect">
              <a:avLst/>
            </a:prstGeom>
            <a:noFill/>
            <a:ln>
              <a:noFill/>
            </a:ln>
          </p:spPr>
          <p:txBody>
            <a:bodyPr anchorCtr="0" anchor="b"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1" i="0" lang="nl-BE" sz="1400" u="none" cap="none" strike="noStrike">
                  <a:solidFill>
                    <a:srgbClr val="858585"/>
                  </a:solidFill>
                  <a:latin typeface="Roboto"/>
                  <a:ea typeface="Roboto"/>
                  <a:cs typeface="Roboto"/>
                  <a:sym typeface="Roboto"/>
                </a:rPr>
                <a:t>Infosessies</a:t>
              </a:r>
              <a:endParaRPr b="1" i="0" sz="1400" u="none" cap="none" strike="noStrike">
                <a:solidFill>
                  <a:srgbClr val="858585"/>
                </a:solidFill>
                <a:latin typeface="Roboto"/>
                <a:ea typeface="Roboto"/>
                <a:cs typeface="Roboto"/>
                <a:sym typeface="Roboto"/>
              </a:endParaRPr>
            </a:p>
          </p:txBody>
        </p:sp>
        <p:sp>
          <p:nvSpPr>
            <p:cNvPr id="685" name="Google Shape;685;p67"/>
            <p:cNvSpPr txBox="1"/>
            <p:nvPr/>
          </p:nvSpPr>
          <p:spPr>
            <a:xfrm>
              <a:off x="1215700" y="3151825"/>
              <a:ext cx="1545600" cy="737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Software-</a:t>
              </a:r>
              <a:br>
                <a:rPr b="0" i="0" lang="nl-BE" sz="1400" u="none" cap="none" strike="noStrike">
                  <a:solidFill>
                    <a:srgbClr val="858585"/>
                  </a:solidFill>
                  <a:latin typeface="Roboto"/>
                  <a:ea typeface="Roboto"/>
                  <a:cs typeface="Roboto"/>
                  <a:sym typeface="Roboto"/>
                </a:rPr>
              </a:br>
              <a:r>
                <a:rPr b="0" i="0" lang="nl-BE" sz="1400" u="none" cap="none" strike="noStrike">
                  <a:solidFill>
                    <a:srgbClr val="858585"/>
                  </a:solidFill>
                  <a:latin typeface="Roboto"/>
                  <a:ea typeface="Roboto"/>
                  <a:cs typeface="Roboto"/>
                  <a:sym typeface="Roboto"/>
                </a:rPr>
                <a:t>leveranciers</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Ontwikkelaars</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0"/>
                </a:spcAft>
                <a:buClr>
                  <a:srgbClr val="000000"/>
                </a:buClr>
                <a:buSzPts val="1400"/>
                <a:buFont typeface="Arial"/>
                <a:buNone/>
              </a:pPr>
              <a:r>
                <a:rPr b="0" i="0" lang="nl-BE" sz="1400" u="none" cap="none" strike="noStrike">
                  <a:solidFill>
                    <a:srgbClr val="858585"/>
                  </a:solidFill>
                  <a:latin typeface="Roboto"/>
                  <a:ea typeface="Roboto"/>
                  <a:cs typeface="Roboto"/>
                  <a:sym typeface="Roboto"/>
                </a:rPr>
                <a:t>Overzicht OSLO trajecten </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a:p>
              <a:pPr indent="0" lvl="0" marL="0" marR="0" rtl="0" algn="l">
                <a:lnSpc>
                  <a:spcPct val="115000"/>
                </a:lnSpc>
                <a:spcBef>
                  <a:spcPts val="1700"/>
                </a:spcBef>
                <a:spcAft>
                  <a:spcPts val="1700"/>
                </a:spcAft>
                <a:buClr>
                  <a:srgbClr val="000000"/>
                </a:buClr>
                <a:buSzPts val="1400"/>
                <a:buFont typeface="Arial"/>
                <a:buNone/>
              </a:pPr>
              <a:r>
                <a:t/>
              </a:r>
              <a:endParaRPr b="0" i="0" sz="1400" u="none" cap="none" strike="noStrike">
                <a:solidFill>
                  <a:srgbClr val="858585"/>
                </a:solidFill>
                <a:latin typeface="Roboto"/>
                <a:ea typeface="Roboto"/>
                <a:cs typeface="Roboto"/>
                <a:sym typeface="Roboto"/>
              </a:endParaRPr>
            </a:p>
          </p:txBody>
        </p:sp>
        <p:cxnSp>
          <p:nvCxnSpPr>
            <p:cNvPr id="686" name="Google Shape;686;p67"/>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687" name="Google Shape;687;p6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500"/>
                <a:buFont typeface="Arial"/>
                <a:buNone/>
              </a:pPr>
              <a:r>
                <a:rPr b="0" i="0" lang="nl-BE"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
          <p:nvSpPr>
            <p:cNvPr id="688" name="Google Shape;688;p67"/>
            <p:cNvSpPr/>
            <p:nvPr/>
          </p:nvSpPr>
          <p:spPr>
            <a:xfrm>
              <a:off x="1083125" y="2460449"/>
              <a:ext cx="1834800" cy="143400"/>
            </a:xfrm>
            <a:prstGeom prst="parallelogram">
              <a:avLst>
                <a:gd fmla="val 96952" name="adj"/>
              </a:avLst>
            </a:prstGeom>
            <a:solidFill>
              <a:srgbClr val="858585"/>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8"/>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700"/>
              </a:spcBef>
              <a:spcAft>
                <a:spcPts val="0"/>
              </a:spcAft>
              <a:buClr>
                <a:schemeClr val="dk1"/>
              </a:buClr>
              <a:buSzPts val="2400"/>
              <a:buFont typeface="Arial"/>
              <a:buChar char="&gt;"/>
            </a:pPr>
            <a:r>
              <a:rPr b="0" i="0" lang="nl-BE" sz="2400" u="none" cap="none" strike="noStrike">
                <a:solidFill>
                  <a:schemeClr val="dk1"/>
                </a:solidFill>
                <a:latin typeface="Arial"/>
                <a:ea typeface="Arial"/>
                <a:cs typeface="Arial"/>
                <a:sym typeface="Arial"/>
              </a:rPr>
              <a:t>Opnemen van verkeersbordendatabank als uitbreiding</a:t>
            </a:r>
            <a:endParaRPr b="0" i="0" sz="2400" u="none" cap="none" strike="noStrike">
              <a:solidFill>
                <a:schemeClr val="dk1"/>
              </a:solidFill>
              <a:latin typeface="Arial"/>
              <a:ea typeface="Arial"/>
              <a:cs typeface="Arial"/>
              <a:sym typeface="Arial"/>
            </a:endParaRPr>
          </a:p>
          <a:p>
            <a:pPr indent="-381000" lvl="0" marL="457200" marR="0" rtl="0" algn="l">
              <a:lnSpc>
                <a:spcPct val="200000"/>
              </a:lnSpc>
              <a:spcBef>
                <a:spcPts val="0"/>
              </a:spcBef>
              <a:spcAft>
                <a:spcPts val="0"/>
              </a:spcAft>
              <a:buClr>
                <a:schemeClr val="dk1"/>
              </a:buClr>
              <a:buSzPts val="2400"/>
              <a:buFont typeface="Arial"/>
              <a:buChar char="&gt;"/>
            </a:pPr>
            <a:r>
              <a:rPr b="0" i="0" lang="nl-BE" sz="2400" u="none" cap="none" strike="noStrike">
                <a:solidFill>
                  <a:schemeClr val="dk1"/>
                </a:solidFill>
                <a:latin typeface="Arial"/>
                <a:ea typeface="Arial"/>
                <a:cs typeface="Arial"/>
                <a:sym typeface="Arial"/>
              </a:rPr>
              <a:t>Initiatief samen met Departement Omgeving (LNE)</a:t>
            </a:r>
            <a:endParaRPr b="0" i="0" sz="2400" u="none" cap="none" strike="noStrike">
              <a:solidFill>
                <a:schemeClr val="dk1"/>
              </a:solidFill>
              <a:latin typeface="Arial"/>
              <a:ea typeface="Arial"/>
              <a:cs typeface="Arial"/>
              <a:sym typeface="Arial"/>
            </a:endParaRPr>
          </a:p>
        </p:txBody>
      </p:sp>
      <p:sp>
        <p:nvSpPr>
          <p:cNvPr id="695" name="Google Shape;695;p68"/>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Potentiële uitbreidingen</a:t>
            </a:r>
            <a:endParaRPr b="0" i="0" sz="3200" u="none" cap="none" strike="noStrike">
              <a:solidFill>
                <a:schemeClr val="dk1"/>
              </a:solidFill>
              <a:latin typeface="Arial"/>
              <a:ea typeface="Arial"/>
              <a:cs typeface="Arial"/>
              <a:sym typeface="Arial"/>
            </a:endParaRPr>
          </a:p>
        </p:txBody>
      </p:sp>
      <p:sp>
        <p:nvSpPr>
          <p:cNvPr id="696" name="Google Shape;696;p68"/>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69"/>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700"/>
              </a:spcBef>
              <a:spcAft>
                <a:spcPts val="0"/>
              </a:spcAft>
              <a:buClr>
                <a:schemeClr val="dk1"/>
              </a:buClr>
              <a:buSzPts val="2400"/>
              <a:buFont typeface="Arial"/>
              <a:buNone/>
            </a:pPr>
            <a:r>
              <a:rPr b="1" i="0" lang="nl-BE" sz="2400" u="none" cap="none" strike="noStrike">
                <a:solidFill>
                  <a:schemeClr val="dk1"/>
                </a:solidFill>
                <a:latin typeface="Arial"/>
                <a:ea typeface="Arial"/>
                <a:cs typeface="Arial"/>
                <a:sym typeface="Arial"/>
              </a:rPr>
              <a:t>Jens Scheerlinck</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2400"/>
              <a:buFont typeface="Arial"/>
              <a:buNone/>
            </a:pPr>
            <a:r>
              <a:rPr b="0" i="0" lang="nl-BE" sz="2400" u="none" cap="none" strike="noStrike">
                <a:solidFill>
                  <a:schemeClr val="dk1"/>
                </a:solidFill>
                <a:latin typeface="Arial"/>
                <a:ea typeface="Arial"/>
                <a:cs typeface="Arial"/>
                <a:sym typeface="Arial"/>
              </a:rPr>
              <a:t>Informatie Vlaanderen</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2400"/>
              <a:buFont typeface="Arial"/>
              <a:buNone/>
            </a:pPr>
            <a:r>
              <a:rPr b="0" i="0" lang="nl-BE" sz="2400" u="none" cap="none" strike="noStrike">
                <a:solidFill>
                  <a:schemeClr val="dk1"/>
                </a:solidFill>
                <a:latin typeface="Arial"/>
                <a:ea typeface="Arial"/>
                <a:cs typeface="Arial"/>
                <a:sym typeface="Arial"/>
              </a:rPr>
              <a:t>jens.scheerlinck@kb.vlaanderen.be</a:t>
            </a:r>
            <a:endParaRPr b="0" i="0" sz="2400" u="none" cap="none" strike="noStrike">
              <a:solidFill>
                <a:schemeClr val="dk1"/>
              </a:solidFill>
              <a:latin typeface="Arial"/>
              <a:ea typeface="Arial"/>
              <a:cs typeface="Arial"/>
              <a:sym typeface="Arial"/>
            </a:endParaRPr>
          </a:p>
        </p:txBody>
      </p:sp>
      <p:sp>
        <p:nvSpPr>
          <p:cNvPr id="703" name="Google Shape;703;p69"/>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Vragen?</a:t>
            </a:r>
            <a:endParaRPr b="0" i="0" sz="3200" u="none" cap="none" strike="noStrike">
              <a:solidFill>
                <a:schemeClr val="dk1"/>
              </a:solidFill>
              <a:latin typeface="Arial"/>
              <a:ea typeface="Arial"/>
              <a:cs typeface="Arial"/>
              <a:sym typeface="Arial"/>
            </a:endParaRPr>
          </a:p>
        </p:txBody>
      </p:sp>
      <p:sp>
        <p:nvSpPr>
          <p:cNvPr id="704" name="Google Shape;704;p69"/>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0"/>
          <p:cNvSpPr txBox="1"/>
          <p:nvPr>
            <p:ph idx="1" type="body"/>
          </p:nvPr>
        </p:nvSpPr>
        <p:spPr>
          <a:xfrm>
            <a:off x="681051" y="1482225"/>
            <a:ext cx="9102900" cy="499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400"/>
              <a:buFont typeface="Arial"/>
              <a:buNone/>
            </a:pPr>
            <a:r>
              <a:rPr b="0" i="0" lang="nl-BE" sz="3200" u="none" cap="none" strike="noStrike">
                <a:solidFill>
                  <a:schemeClr val="dk1"/>
                </a:solidFill>
                <a:latin typeface="Arial"/>
                <a:ea typeface="Arial"/>
                <a:cs typeface="Arial"/>
                <a:sym typeface="Arial"/>
              </a:rPr>
              <a:t>Open Standaarden voor Linkende Organisaties</a:t>
            </a:r>
            <a:endParaRPr b="0" i="0" sz="3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2400"/>
              <a:buFont typeface="Arial"/>
              <a:buNone/>
            </a:pPr>
            <a:r>
              <a:rPr b="0" i="0" lang="nl-BE" sz="2400" u="none" cap="none" strike="noStrike">
                <a:solidFill>
                  <a:schemeClr val="dk1"/>
                </a:solidFill>
                <a:latin typeface="Arial"/>
                <a:ea typeface="Arial"/>
                <a:cs typeface="Arial"/>
                <a:sym typeface="Arial"/>
              </a:rPr>
              <a:t>→ Standaarden voor de uitwisseling van informatie</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2400"/>
              <a:buFont typeface="Arial"/>
              <a:buNone/>
            </a:pPr>
            <a:r>
              <a:rPr b="0" i="0" lang="nl-BE" sz="2400" u="none" cap="none" strike="noStrike">
                <a:solidFill>
                  <a:schemeClr val="dk1"/>
                </a:solidFill>
                <a:latin typeface="Arial"/>
                <a:ea typeface="Arial"/>
                <a:cs typeface="Arial"/>
                <a:sym typeface="Arial"/>
              </a:rPr>
              <a:t>→ Gebaseerd op de principes van het Semantisch Web</a:t>
            </a:r>
            <a:endParaRPr b="0"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2400"/>
              <a:buFont typeface="Arial"/>
              <a:buNone/>
            </a:pPr>
            <a:r>
              <a:rPr b="0" i="0" lang="nl-BE" sz="3200" u="none" cap="none" strike="noStrike">
                <a:solidFill>
                  <a:schemeClr val="dk1"/>
                </a:solidFill>
                <a:latin typeface="Arial"/>
                <a:ea typeface="Arial"/>
                <a:cs typeface="Arial"/>
                <a:sym typeface="Arial"/>
              </a:rPr>
              <a:t>→ </a:t>
            </a:r>
            <a:r>
              <a:rPr b="0" i="0" lang="nl-BE" sz="2400" u="sng" cap="none" strike="noStrike">
                <a:solidFill>
                  <a:schemeClr val="hlink"/>
                </a:solidFill>
                <a:latin typeface="Arial"/>
                <a:ea typeface="Arial"/>
                <a:cs typeface="Arial"/>
                <a:sym typeface="Arial"/>
                <a:hlinkClick r:id="rId3"/>
              </a:rPr>
              <a:t>https://overheid.vlaanderen.be/OSLO-Wat-is-OSLO2</a:t>
            </a:r>
            <a:r>
              <a:rPr b="0" i="0" lang="nl-BE" sz="2400" u="none" cap="none" strike="noStrike">
                <a:solidFill>
                  <a:schemeClr val="dk1"/>
                </a:solidFill>
                <a:latin typeface="Arial"/>
                <a:ea typeface="Arial"/>
                <a:cs typeface="Arial"/>
                <a:sym typeface="Arial"/>
              </a:rPr>
              <a:t> </a:t>
            </a:r>
            <a:endParaRPr b="0" i="0" sz="2400" u="none" cap="none" strike="noStrike">
              <a:solidFill>
                <a:schemeClr val="dk1"/>
              </a:solidFill>
              <a:latin typeface="Arial"/>
              <a:ea typeface="Arial"/>
              <a:cs typeface="Arial"/>
              <a:sym typeface="Arial"/>
            </a:endParaRPr>
          </a:p>
          <a:p>
            <a:pPr indent="-190500" lvl="0" marL="342900" marR="0" rtl="0" algn="l">
              <a:lnSpc>
                <a:spcPct val="115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5" name="Google Shape;255;p40"/>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OSLO</a:t>
            </a:r>
            <a:endParaRPr b="0" i="0" sz="3200" u="none" cap="none" strike="noStrike">
              <a:solidFill>
                <a:schemeClr val="dk1"/>
              </a:solidFill>
              <a:latin typeface="Arial"/>
              <a:ea typeface="Arial"/>
              <a:cs typeface="Arial"/>
              <a:sym typeface="Arial"/>
            </a:endParaRPr>
          </a:p>
        </p:txBody>
      </p:sp>
      <p:sp>
        <p:nvSpPr>
          <p:cNvPr id="256" name="Google Shape;256;p40"/>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257" name="Google Shape;257;p40"/>
          <p:cNvPicPr preferRelativeResize="0"/>
          <p:nvPr/>
        </p:nvPicPr>
        <p:blipFill rotWithShape="1">
          <a:blip r:embed="rId4">
            <a:alphaModFix/>
          </a:blip>
          <a:srcRect b="0" l="0" r="0" t="0"/>
          <a:stretch/>
        </p:blipFill>
        <p:spPr>
          <a:xfrm>
            <a:off x="2090775" y="3992650"/>
            <a:ext cx="5724525" cy="2562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1"/>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190500" lvl="0" marL="34290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64" name="Google Shape;264;p41"/>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OSLO - Interbestuurlijk landschap </a:t>
            </a:r>
            <a:endParaRPr b="0" i="0" sz="3200" u="none" cap="none" strike="noStrike">
              <a:solidFill>
                <a:schemeClr val="dk1"/>
              </a:solidFill>
              <a:latin typeface="Arial"/>
              <a:ea typeface="Arial"/>
              <a:cs typeface="Arial"/>
              <a:sym typeface="Arial"/>
            </a:endParaRPr>
          </a:p>
        </p:txBody>
      </p:sp>
      <p:sp>
        <p:nvSpPr>
          <p:cNvPr id="265" name="Google Shape;265;p41"/>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266" name="Google Shape;266;p41"/>
          <p:cNvPicPr preferRelativeResize="0"/>
          <p:nvPr/>
        </p:nvPicPr>
        <p:blipFill rotWithShape="1">
          <a:blip r:embed="rId3">
            <a:alphaModFix/>
          </a:blip>
          <a:srcRect b="0" l="0" r="0" t="0"/>
          <a:stretch/>
        </p:blipFill>
        <p:spPr>
          <a:xfrm>
            <a:off x="2337188" y="1932999"/>
            <a:ext cx="5231724" cy="40907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2"/>
          <p:cNvSpPr txBox="1"/>
          <p:nvPr>
            <p:ph idx="1" type="body"/>
          </p:nvPr>
        </p:nvSpPr>
        <p:spPr>
          <a:xfrm>
            <a:off x="681038" y="1482215"/>
            <a:ext cx="8544000" cy="4992300"/>
          </a:xfrm>
          <a:prstGeom prst="rect">
            <a:avLst/>
          </a:prstGeom>
          <a:noFill/>
          <a:ln>
            <a:noFill/>
          </a:ln>
        </p:spPr>
        <p:txBody>
          <a:bodyPr anchorCtr="0" anchor="t" bIns="91425" lIns="91425" spcFirstLastPara="1" rIns="91425" wrap="square" tIns="91425">
            <a:noAutofit/>
          </a:bodyPr>
          <a:lstStyle/>
          <a:p>
            <a:pPr indent="-190500" lvl="0" marL="34290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73" name="Google Shape;273;p42"/>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OSLO - Scope</a:t>
            </a:r>
            <a:endParaRPr b="0" i="0" sz="3200" u="none" cap="none" strike="noStrike">
              <a:solidFill>
                <a:schemeClr val="dk1"/>
              </a:solidFill>
              <a:latin typeface="Arial"/>
              <a:ea typeface="Arial"/>
              <a:cs typeface="Arial"/>
              <a:sym typeface="Arial"/>
            </a:endParaRPr>
          </a:p>
        </p:txBody>
      </p:sp>
      <p:sp>
        <p:nvSpPr>
          <p:cNvPr id="274" name="Google Shape;274;p42"/>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275" name="Google Shape;275;p42"/>
          <p:cNvPicPr preferRelativeResize="0"/>
          <p:nvPr/>
        </p:nvPicPr>
        <p:blipFill rotWithShape="1">
          <a:blip r:embed="rId3">
            <a:alphaModFix/>
          </a:blip>
          <a:srcRect b="0" l="0" r="0" t="0"/>
          <a:stretch/>
        </p:blipFill>
        <p:spPr>
          <a:xfrm>
            <a:off x="1195425" y="1530450"/>
            <a:ext cx="7515225" cy="4895850"/>
          </a:xfrm>
          <a:prstGeom prst="rect">
            <a:avLst/>
          </a:prstGeom>
          <a:noFill/>
          <a:ln>
            <a:noFill/>
          </a:ln>
        </p:spPr>
      </p:pic>
      <p:sp>
        <p:nvSpPr>
          <p:cNvPr id="276" name="Google Shape;276;p42"/>
          <p:cNvSpPr/>
          <p:nvPr/>
        </p:nvSpPr>
        <p:spPr>
          <a:xfrm rot="-5400000">
            <a:off x="6094025" y="5201575"/>
            <a:ext cx="611100" cy="1039200"/>
          </a:xfrm>
          <a:prstGeom prst="bentArrow">
            <a:avLst>
              <a:gd fmla="val 25000" name="adj1"/>
              <a:gd fmla="val 25000" name="adj2"/>
              <a:gd fmla="val 25000" name="adj3"/>
              <a:gd fmla="val 43750" name="adj4"/>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2"/>
          <p:cNvSpPr/>
          <p:nvPr/>
        </p:nvSpPr>
        <p:spPr>
          <a:xfrm>
            <a:off x="6919175" y="5733350"/>
            <a:ext cx="1356900" cy="427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OPENBAAR DOMEIN</a:t>
            </a:r>
            <a:endParaRPr b="0" i="0" sz="1400" u="none" cap="none" strike="noStrike">
              <a:solidFill>
                <a:srgbClr val="000000"/>
              </a:solidFill>
              <a:latin typeface="Arial"/>
              <a:ea typeface="Arial"/>
              <a:cs typeface="Arial"/>
              <a:sym typeface="Arial"/>
            </a:endParaRPr>
          </a:p>
        </p:txBody>
      </p:sp>
      <p:sp>
        <p:nvSpPr>
          <p:cNvPr id="278" name="Google Shape;278;p42"/>
          <p:cNvSpPr/>
          <p:nvPr/>
        </p:nvSpPr>
        <p:spPr>
          <a:xfrm>
            <a:off x="5586650" y="5229025"/>
            <a:ext cx="3459600" cy="1042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681038" y="365126"/>
            <a:ext cx="8544000" cy="984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Belangrijkste actoren</a:t>
            </a:r>
            <a:endParaRPr b="0" i="0" sz="3200" u="none" cap="none" strike="noStrike">
              <a:solidFill>
                <a:schemeClr val="dk1"/>
              </a:solidFill>
              <a:latin typeface="Arial"/>
              <a:ea typeface="Arial"/>
              <a:cs typeface="Arial"/>
              <a:sym typeface="Arial"/>
            </a:endParaRPr>
          </a:p>
        </p:txBody>
      </p:sp>
      <p:grpSp>
        <p:nvGrpSpPr>
          <p:cNvPr id="285" name="Google Shape;285;p43"/>
          <p:cNvGrpSpPr/>
          <p:nvPr/>
        </p:nvGrpSpPr>
        <p:grpSpPr>
          <a:xfrm>
            <a:off x="681877" y="1623482"/>
            <a:ext cx="2968690" cy="2398349"/>
            <a:chOff x="1660800" y="1171213"/>
            <a:chExt cx="1942860" cy="1569600"/>
          </a:xfrm>
        </p:grpSpPr>
        <p:sp>
          <p:nvSpPr>
            <p:cNvPr id="286" name="Google Shape;286;p43"/>
            <p:cNvSpPr/>
            <p:nvPr/>
          </p:nvSpPr>
          <p:spPr>
            <a:xfrm>
              <a:off x="1660800" y="1171213"/>
              <a:ext cx="1942800" cy="1569600"/>
            </a:xfrm>
            <a:prstGeom prst="round1Rect">
              <a:avLst>
                <a:gd fmla="val 17446" name="adj"/>
              </a:avLst>
            </a:prstGeom>
            <a:solidFill>
              <a:srgbClr val="0E945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3"/>
            <p:cNvSpPr txBox="1"/>
            <p:nvPr/>
          </p:nvSpPr>
          <p:spPr>
            <a:xfrm>
              <a:off x="1879865" y="1413573"/>
              <a:ext cx="1451700" cy="459900"/>
            </a:xfrm>
            <a:prstGeom prst="rect">
              <a:avLst/>
            </a:prstGeom>
            <a:noFill/>
            <a:ln>
              <a:noFill/>
            </a:ln>
          </p:spPr>
          <p:txBody>
            <a:bodyPr anchorCtr="0" anchor="t"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Roboto"/>
                  <a:ea typeface="Roboto"/>
                  <a:cs typeface="Roboto"/>
                  <a:sym typeface="Roboto"/>
                </a:rPr>
                <a:t>Thematische Werkgroep Openbaar Domein</a:t>
              </a:r>
              <a:endParaRPr b="0"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Roboto"/>
                <a:ea typeface="Roboto"/>
                <a:cs typeface="Roboto"/>
                <a:sym typeface="Roboto"/>
              </a:endParaRPr>
            </a:p>
          </p:txBody>
        </p:sp>
        <p:sp>
          <p:nvSpPr>
            <p:cNvPr id="288" name="Google Shape;288;p43"/>
            <p:cNvSpPr txBox="1"/>
            <p:nvPr/>
          </p:nvSpPr>
          <p:spPr>
            <a:xfrm>
              <a:off x="1879860" y="1873547"/>
              <a:ext cx="1723800" cy="512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200"/>
                <a:buFont typeface="Arial"/>
                <a:buNone/>
              </a:pPr>
              <a:r>
                <a:rPr b="0" i="0" lang="nl-BE" sz="1200" u="none" cap="none" strike="noStrike">
                  <a:solidFill>
                    <a:srgbClr val="FFFFFF"/>
                  </a:solidFill>
                  <a:latin typeface="Roboto"/>
                  <a:ea typeface="Roboto"/>
                  <a:cs typeface="Roboto"/>
                  <a:sym typeface="Roboto"/>
                </a:rPr>
                <a:t>Verzameling van experts met kennis van bestaande data modellen en implementaties,  verantwoordelijk voor de ontwikkeling van het domeinmodel.</a:t>
              </a:r>
              <a:endParaRPr b="0" i="0" sz="1200" u="none" cap="none" strike="noStrike">
                <a:solidFill>
                  <a:srgbClr val="FFFFFF"/>
                </a:solidFill>
                <a:latin typeface="Roboto"/>
                <a:ea typeface="Roboto"/>
                <a:cs typeface="Roboto"/>
                <a:sym typeface="Roboto"/>
              </a:endParaRPr>
            </a:p>
          </p:txBody>
        </p:sp>
      </p:grpSp>
      <p:grpSp>
        <p:nvGrpSpPr>
          <p:cNvPr id="289" name="Google Shape;289;p43"/>
          <p:cNvGrpSpPr/>
          <p:nvPr/>
        </p:nvGrpSpPr>
        <p:grpSpPr>
          <a:xfrm>
            <a:off x="3645891" y="1623482"/>
            <a:ext cx="2968598" cy="2398349"/>
            <a:chOff x="3600600" y="1170963"/>
            <a:chExt cx="1942800" cy="1569600"/>
          </a:xfrm>
        </p:grpSpPr>
        <p:sp>
          <p:nvSpPr>
            <p:cNvPr id="290" name="Google Shape;290;p43"/>
            <p:cNvSpPr/>
            <p:nvPr/>
          </p:nvSpPr>
          <p:spPr>
            <a:xfrm>
              <a:off x="3600600" y="1170963"/>
              <a:ext cx="1942800" cy="1569600"/>
            </a:xfrm>
            <a:prstGeom prst="round2SameRect">
              <a:avLst>
                <a:gd fmla="val 18098" name="adj1"/>
                <a:gd fmla="val 0" name="adj2"/>
              </a:avLst>
            </a:prstGeom>
            <a:solidFill>
              <a:srgbClr val="0C8148"/>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3"/>
            <p:cNvSpPr txBox="1"/>
            <p:nvPr/>
          </p:nvSpPr>
          <p:spPr>
            <a:xfrm>
              <a:off x="3819008" y="1413573"/>
              <a:ext cx="1451700" cy="459900"/>
            </a:xfrm>
            <a:prstGeom prst="rect">
              <a:avLst/>
            </a:prstGeom>
            <a:noFill/>
            <a:ln>
              <a:noFill/>
            </a:ln>
          </p:spPr>
          <p:txBody>
            <a:bodyPr anchorCtr="0" anchor="t"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Roboto"/>
                  <a:ea typeface="Roboto"/>
                  <a:cs typeface="Roboto"/>
                  <a:sym typeface="Roboto"/>
                </a:rPr>
                <a:t>Permanente werkgroep</a:t>
              </a:r>
              <a:endParaRPr b="1"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Roboto"/>
                  <a:ea typeface="Roboto"/>
                  <a:cs typeface="Roboto"/>
                  <a:sym typeface="Roboto"/>
                </a:rPr>
                <a:t>datastandaarden ‘OSLO’</a:t>
              </a:r>
              <a:endParaRPr b="1"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Roboto"/>
                <a:ea typeface="Roboto"/>
                <a:cs typeface="Roboto"/>
                <a:sym typeface="Roboto"/>
              </a:endParaRPr>
            </a:p>
          </p:txBody>
        </p:sp>
        <p:sp>
          <p:nvSpPr>
            <p:cNvPr id="292" name="Google Shape;292;p43"/>
            <p:cNvSpPr txBox="1"/>
            <p:nvPr/>
          </p:nvSpPr>
          <p:spPr>
            <a:xfrm>
              <a:off x="3819013" y="1873543"/>
              <a:ext cx="1594200" cy="512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200"/>
                <a:buFont typeface="Arial"/>
                <a:buNone/>
              </a:pPr>
              <a:r>
                <a:rPr b="0" i="0" lang="nl-BE" sz="1200" u="none" cap="none" strike="noStrike">
                  <a:solidFill>
                    <a:srgbClr val="FFFFFF"/>
                  </a:solidFill>
                  <a:latin typeface="Roboto"/>
                  <a:ea typeface="Roboto"/>
                  <a:cs typeface="Roboto"/>
                  <a:sym typeface="Roboto"/>
                </a:rPr>
                <a:t>Centrale coördinatie en opvolging van de werkzaamheden met betrekking tot de standaardisatie van informatie.</a:t>
              </a:r>
              <a:endParaRPr b="0" i="0" sz="1200" u="none" cap="none" strike="noStrike">
                <a:solidFill>
                  <a:srgbClr val="FFFFFF"/>
                </a:solidFill>
                <a:latin typeface="Roboto"/>
                <a:ea typeface="Roboto"/>
                <a:cs typeface="Roboto"/>
                <a:sym typeface="Roboto"/>
              </a:endParaRPr>
            </a:p>
          </p:txBody>
        </p:sp>
      </p:grpSp>
      <p:grpSp>
        <p:nvGrpSpPr>
          <p:cNvPr id="293" name="Google Shape;293;p43"/>
          <p:cNvGrpSpPr/>
          <p:nvPr/>
        </p:nvGrpSpPr>
        <p:grpSpPr>
          <a:xfrm>
            <a:off x="6609040" y="1649389"/>
            <a:ext cx="2968598" cy="2372450"/>
            <a:chOff x="5539816" y="1171213"/>
            <a:chExt cx="1942800" cy="1569600"/>
          </a:xfrm>
        </p:grpSpPr>
        <p:sp>
          <p:nvSpPr>
            <p:cNvPr id="294" name="Google Shape;294;p43"/>
            <p:cNvSpPr/>
            <p:nvPr/>
          </p:nvSpPr>
          <p:spPr>
            <a:xfrm flipH="1">
              <a:off x="5539816" y="1171213"/>
              <a:ext cx="1942800" cy="1569600"/>
            </a:xfrm>
            <a:prstGeom prst="round1Rect">
              <a:avLst>
                <a:gd fmla="val 17446" name="adj"/>
              </a:avLst>
            </a:prstGeom>
            <a:solidFill>
              <a:srgbClr val="0B7140"/>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3"/>
            <p:cNvSpPr txBox="1"/>
            <p:nvPr/>
          </p:nvSpPr>
          <p:spPr>
            <a:xfrm>
              <a:off x="5762399" y="1413573"/>
              <a:ext cx="1451700" cy="459900"/>
            </a:xfrm>
            <a:prstGeom prst="rect">
              <a:avLst/>
            </a:prstGeom>
            <a:noFill/>
            <a:ln>
              <a:noFill/>
            </a:ln>
          </p:spPr>
          <p:txBody>
            <a:bodyPr anchorCtr="0" anchor="t"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FFFFFF"/>
                  </a:solidFill>
                  <a:latin typeface="Roboto"/>
                  <a:ea typeface="Roboto"/>
                  <a:cs typeface="Roboto"/>
                  <a:sym typeface="Roboto"/>
                </a:rPr>
                <a:t>Stuurorgaan Vlaams Informatie- en ICT-beleid</a:t>
              </a:r>
              <a:endParaRPr b="0" i="0" sz="1400" u="none" cap="none" strike="noStrike">
                <a:solidFill>
                  <a:srgbClr val="FFFFFF"/>
                </a:solidFill>
                <a:latin typeface="Roboto"/>
                <a:ea typeface="Roboto"/>
                <a:cs typeface="Roboto"/>
                <a:sym typeface="Roboto"/>
              </a:endParaRPr>
            </a:p>
          </p:txBody>
        </p:sp>
        <p:sp>
          <p:nvSpPr>
            <p:cNvPr id="296" name="Google Shape;296;p43"/>
            <p:cNvSpPr txBox="1"/>
            <p:nvPr/>
          </p:nvSpPr>
          <p:spPr>
            <a:xfrm>
              <a:off x="5762400" y="1873535"/>
              <a:ext cx="1720200" cy="512400"/>
            </a:xfrm>
            <a:prstGeom prst="rect">
              <a:avLst/>
            </a:prstGeom>
            <a:noFill/>
            <a:ln>
              <a:noFill/>
            </a:ln>
          </p:spPr>
          <p:txBody>
            <a:bodyPr anchorCtr="0" anchor="t" bIns="99050" lIns="99050" spcFirstLastPara="1" rIns="99050" wrap="square" tIns="99050">
              <a:noAutofit/>
            </a:bodyPr>
            <a:lstStyle/>
            <a:p>
              <a:pPr indent="0" lvl="0" marL="0" marR="0" rtl="0" algn="l">
                <a:lnSpc>
                  <a:spcPct val="115000"/>
                </a:lnSpc>
                <a:spcBef>
                  <a:spcPts val="0"/>
                </a:spcBef>
                <a:spcAft>
                  <a:spcPts val="1700"/>
                </a:spcAft>
                <a:buClr>
                  <a:srgbClr val="000000"/>
                </a:buClr>
                <a:buSzPts val="1200"/>
                <a:buFont typeface="Arial"/>
                <a:buNone/>
              </a:pPr>
              <a:r>
                <a:rPr b="0" i="0" lang="nl-BE" sz="1200" u="none" cap="none" strike="noStrike">
                  <a:solidFill>
                    <a:srgbClr val="FFFFFF"/>
                  </a:solidFill>
                  <a:latin typeface="Roboto"/>
                  <a:ea typeface="Roboto"/>
                  <a:cs typeface="Roboto"/>
                  <a:sym typeface="Roboto"/>
                </a:rPr>
                <a:t>Bekrachtigt de standaarden na beoordeling van het gevolgde proces en bewaakt de strategie en prioriteiten van het Vlaamse Informatie- en ICT-beleid</a:t>
              </a:r>
              <a:endParaRPr b="0" i="0" sz="1200" u="none" cap="none" strike="noStrike">
                <a:solidFill>
                  <a:srgbClr val="FFFFFF"/>
                </a:solidFill>
                <a:latin typeface="Roboto"/>
                <a:ea typeface="Roboto"/>
                <a:cs typeface="Roboto"/>
                <a:sym typeface="Roboto"/>
              </a:endParaRPr>
            </a:p>
          </p:txBody>
        </p:sp>
      </p:grpSp>
      <p:grpSp>
        <p:nvGrpSpPr>
          <p:cNvPr id="297" name="Google Shape;297;p43"/>
          <p:cNvGrpSpPr/>
          <p:nvPr/>
        </p:nvGrpSpPr>
        <p:grpSpPr>
          <a:xfrm>
            <a:off x="3452565" y="2779247"/>
            <a:ext cx="397864" cy="397817"/>
            <a:chOff x="3157188" y="909150"/>
            <a:chExt cx="470400" cy="470400"/>
          </a:xfrm>
        </p:grpSpPr>
        <p:sp>
          <p:nvSpPr>
            <p:cNvPr id="298" name="Google Shape;298;p43"/>
            <p:cNvSpPr/>
            <p:nvPr/>
          </p:nvSpPr>
          <p:spPr>
            <a:xfrm>
              <a:off x="3157188" y="909150"/>
              <a:ext cx="470400" cy="470400"/>
            </a:xfrm>
            <a:prstGeom prst="ellipse">
              <a:avLst/>
            </a:prstGeom>
            <a:solidFill>
              <a:srgbClr val="FFFFF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3"/>
            <p:cNvSpPr/>
            <p:nvPr/>
          </p:nvSpPr>
          <p:spPr>
            <a:xfrm>
              <a:off x="3243138" y="995100"/>
              <a:ext cx="298500" cy="298500"/>
            </a:xfrm>
            <a:prstGeom prst="mathPlus">
              <a:avLst>
                <a:gd fmla="val 9900" name="adj1"/>
              </a:avLst>
            </a:prstGeom>
            <a:solidFill>
              <a:srgbClr val="0E945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 name="Google Shape;300;p43"/>
          <p:cNvGrpSpPr/>
          <p:nvPr/>
        </p:nvGrpSpPr>
        <p:grpSpPr>
          <a:xfrm>
            <a:off x="6415732" y="2779247"/>
            <a:ext cx="397864" cy="397817"/>
            <a:chOff x="3157188" y="909150"/>
            <a:chExt cx="470400" cy="470400"/>
          </a:xfrm>
        </p:grpSpPr>
        <p:sp>
          <p:nvSpPr>
            <p:cNvPr id="301" name="Google Shape;301;p43"/>
            <p:cNvSpPr/>
            <p:nvPr/>
          </p:nvSpPr>
          <p:spPr>
            <a:xfrm>
              <a:off x="3157188" y="909150"/>
              <a:ext cx="470400" cy="470400"/>
            </a:xfrm>
            <a:prstGeom prst="ellipse">
              <a:avLst/>
            </a:prstGeom>
            <a:solidFill>
              <a:srgbClr val="FFFFFF"/>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3"/>
            <p:cNvSpPr/>
            <p:nvPr/>
          </p:nvSpPr>
          <p:spPr>
            <a:xfrm>
              <a:off x="3243138" y="995100"/>
              <a:ext cx="298500" cy="298500"/>
            </a:xfrm>
            <a:prstGeom prst="mathPlus">
              <a:avLst>
                <a:gd fmla="val 9900" name="adj1"/>
              </a:avLst>
            </a:prstGeom>
            <a:solidFill>
              <a:srgbClr val="0B7743"/>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43"/>
          <p:cNvGrpSpPr/>
          <p:nvPr/>
        </p:nvGrpSpPr>
        <p:grpSpPr>
          <a:xfrm>
            <a:off x="681012" y="3996046"/>
            <a:ext cx="8896627" cy="1907861"/>
            <a:chOff x="1660800" y="2723938"/>
            <a:chExt cx="5822400" cy="1248600"/>
          </a:xfrm>
        </p:grpSpPr>
        <p:sp>
          <p:nvSpPr>
            <p:cNvPr id="304" name="Google Shape;304;p43"/>
            <p:cNvSpPr/>
            <p:nvPr/>
          </p:nvSpPr>
          <p:spPr>
            <a:xfrm rot="10800000">
              <a:off x="1660800" y="2723938"/>
              <a:ext cx="5822400" cy="1248600"/>
            </a:xfrm>
            <a:prstGeom prst="round2SameRect">
              <a:avLst>
                <a:gd fmla="val 18098" name="adj1"/>
                <a:gd fmla="val 0" name="adj2"/>
              </a:avLst>
            </a:prstGeom>
            <a:solidFill>
              <a:srgbClr val="085631"/>
            </a:solidFill>
            <a:ln>
              <a:noFill/>
            </a:ln>
          </p:spPr>
          <p:txBody>
            <a:bodyPr anchorCtr="0" anchor="ctr" bIns="99050" lIns="99050" spcFirstLastPara="1" rIns="99050" wrap="square" tIns="990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3"/>
            <p:cNvSpPr txBox="1"/>
            <p:nvPr/>
          </p:nvSpPr>
          <p:spPr>
            <a:xfrm>
              <a:off x="2583300" y="2978750"/>
              <a:ext cx="3977400" cy="349500"/>
            </a:xfrm>
            <a:prstGeom prst="rect">
              <a:avLst/>
            </a:prstGeom>
            <a:noFill/>
            <a:ln>
              <a:noFill/>
            </a:ln>
          </p:spPr>
          <p:txBody>
            <a:bodyPr anchorCtr="0" anchor="t" bIns="99050" lIns="99050" spcFirstLastPara="1" rIns="99050" wrap="square" tIns="99050">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rgbClr val="FFFFFF"/>
                  </a:solidFill>
                  <a:latin typeface="Roboto"/>
                  <a:ea typeface="Roboto"/>
                  <a:cs typeface="Roboto"/>
                  <a:sym typeface="Roboto"/>
                </a:rPr>
                <a:t>Vlaamse Regering</a:t>
              </a:r>
              <a:endParaRPr b="0" i="0" sz="1400" u="none" cap="none" strike="noStrike">
                <a:solidFill>
                  <a:srgbClr val="FFFFFF"/>
                </a:solidFill>
                <a:latin typeface="Roboto"/>
                <a:ea typeface="Roboto"/>
                <a:cs typeface="Roboto"/>
                <a:sym typeface="Roboto"/>
              </a:endParaRPr>
            </a:p>
          </p:txBody>
        </p:sp>
        <p:sp>
          <p:nvSpPr>
            <p:cNvPr id="306" name="Google Shape;306;p43"/>
            <p:cNvSpPr txBox="1"/>
            <p:nvPr/>
          </p:nvSpPr>
          <p:spPr>
            <a:xfrm>
              <a:off x="2583300" y="3328325"/>
              <a:ext cx="3977400" cy="389400"/>
            </a:xfrm>
            <a:prstGeom prst="rect">
              <a:avLst/>
            </a:prstGeom>
            <a:noFill/>
            <a:ln>
              <a:noFill/>
            </a:ln>
          </p:spPr>
          <p:txBody>
            <a:bodyPr anchorCtr="0" anchor="t" bIns="99050" lIns="99050" spcFirstLastPara="1" rIns="99050" wrap="square" tIns="99050">
              <a:noAutofit/>
            </a:bodyPr>
            <a:lstStyle/>
            <a:p>
              <a:pPr indent="0" lvl="0" marL="0" marR="0" rtl="0" algn="ctr">
                <a:lnSpc>
                  <a:spcPct val="115000"/>
                </a:lnSpc>
                <a:spcBef>
                  <a:spcPts val="0"/>
                </a:spcBef>
                <a:spcAft>
                  <a:spcPts val="1700"/>
                </a:spcAft>
                <a:buClr>
                  <a:srgbClr val="000000"/>
                </a:buClr>
                <a:buSzPts val="1200"/>
                <a:buFont typeface="Arial"/>
                <a:buNone/>
              </a:pPr>
              <a:r>
                <a:rPr b="0" i="0" lang="nl-BE" sz="1200" u="none" cap="none" strike="noStrike">
                  <a:solidFill>
                    <a:srgbClr val="FFFFFF"/>
                  </a:solidFill>
                  <a:latin typeface="Roboto"/>
                  <a:ea typeface="Roboto"/>
                  <a:cs typeface="Roboto"/>
                  <a:sym typeface="Roboto"/>
                </a:rPr>
                <a:t>De Vlaamse Regering voorziet in bindende afspraken  cfr. art 7 van het decreet van 23 december 2016  houdende de oprichting van het stuurorgaan Vlaams Informatie- en ICT-beleid met betrekking tot standaarden en bijhorende specificaties.</a:t>
              </a:r>
              <a:endParaRPr b="0" i="0" sz="1200" u="none" cap="none" strike="noStrike">
                <a:solidFill>
                  <a:srgbClr val="FFFFFF"/>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4"/>
          <p:cNvSpPr txBox="1"/>
          <p:nvPr>
            <p:ph idx="1" type="subTitle"/>
          </p:nvPr>
        </p:nvSpPr>
        <p:spPr>
          <a:xfrm>
            <a:off x="1965158" y="4941168"/>
            <a:ext cx="7429500" cy="165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700"/>
              </a:spcBef>
              <a:spcAft>
                <a:spcPts val="0"/>
              </a:spcAft>
              <a:buClr>
                <a:schemeClr val="accent1"/>
              </a:buClr>
              <a:buSzPts val="2400"/>
              <a:buFont typeface="Arial"/>
              <a:buNone/>
            </a:pPr>
            <a:r>
              <a:t/>
            </a:r>
            <a:endParaRPr b="0" i="0" sz="2400" u="none" cap="none" strike="noStrike">
              <a:solidFill>
                <a:schemeClr val="dk2"/>
              </a:solidFill>
              <a:latin typeface="Arial"/>
              <a:ea typeface="Arial"/>
              <a:cs typeface="Arial"/>
              <a:sym typeface="Arial"/>
            </a:endParaRPr>
          </a:p>
        </p:txBody>
      </p:sp>
      <p:sp>
        <p:nvSpPr>
          <p:cNvPr id="313" name="Google Shape;313;p44"/>
          <p:cNvSpPr txBox="1"/>
          <p:nvPr>
            <p:ph type="title"/>
          </p:nvPr>
        </p:nvSpPr>
        <p:spPr>
          <a:xfrm>
            <a:off x="974559" y="2002534"/>
            <a:ext cx="8420100" cy="2794500"/>
          </a:xfrm>
          <a:prstGeom prst="rect">
            <a:avLst/>
          </a:prstGeom>
          <a:noFill/>
          <a:ln>
            <a:noFill/>
          </a:ln>
        </p:spPr>
        <p:txBody>
          <a:bodyPr anchorCtr="0" anchor="b" bIns="91425" lIns="91425" spcFirstLastPara="1" rIns="91425" wrap="square" tIns="91425">
            <a:noAutofit/>
          </a:bodyPr>
          <a:lstStyle/>
          <a:p>
            <a:pPr indent="0" lvl="0" marL="0" marR="0" rtl="0" algn="r">
              <a:lnSpc>
                <a:spcPct val="90000"/>
              </a:lnSpc>
              <a:spcBef>
                <a:spcPts val="0"/>
              </a:spcBef>
              <a:spcAft>
                <a:spcPts val="0"/>
              </a:spcAft>
              <a:buClr>
                <a:schemeClr val="dk1"/>
              </a:buClr>
              <a:buSzPts val="3600"/>
              <a:buFont typeface="Arial"/>
              <a:buNone/>
            </a:pPr>
            <a:r>
              <a:rPr b="0" i="0" lang="nl-BE" sz="3600" u="none" cap="none" strike="noStrike">
                <a:solidFill>
                  <a:schemeClr val="dk1"/>
                </a:solidFill>
                <a:latin typeface="Arial"/>
                <a:ea typeface="Arial"/>
                <a:cs typeface="Arial"/>
                <a:sym typeface="Arial"/>
              </a:rPr>
              <a:t>Opzet Gegevensmodel en </a:t>
            </a:r>
            <a:br>
              <a:rPr b="0" i="0" lang="nl-BE" sz="3600" u="none" cap="none" strike="noStrike">
                <a:solidFill>
                  <a:schemeClr val="dk1"/>
                </a:solidFill>
                <a:latin typeface="Arial"/>
                <a:ea typeface="Arial"/>
                <a:cs typeface="Arial"/>
                <a:sym typeface="Arial"/>
              </a:rPr>
            </a:br>
            <a:r>
              <a:rPr b="0" i="0" lang="nl-BE" sz="3600" u="none" cap="none" strike="noStrike">
                <a:solidFill>
                  <a:schemeClr val="dk1"/>
                </a:solidFill>
                <a:latin typeface="Arial"/>
                <a:ea typeface="Arial"/>
                <a:cs typeface="Arial"/>
                <a:sym typeface="Arial"/>
              </a:rPr>
              <a:t>Werkgroep Openbaar Domen</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5"/>
          <p:cNvSpPr txBox="1"/>
          <p:nvPr>
            <p:ph idx="1" type="body"/>
          </p:nvPr>
        </p:nvSpPr>
        <p:spPr>
          <a:xfrm>
            <a:off x="681038" y="1482215"/>
            <a:ext cx="8544000" cy="4992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700"/>
              </a:spcBef>
              <a:spcAft>
                <a:spcPts val="0"/>
              </a:spcAft>
              <a:buClr>
                <a:srgbClr val="000000"/>
              </a:buClr>
              <a:buSzPts val="1100"/>
              <a:buFont typeface="Arial"/>
              <a:buNone/>
            </a:pPr>
            <a:r>
              <a:rPr b="0" i="0" lang="nl-BE" sz="2400" u="none" cap="none" strike="noStrike">
                <a:solidFill>
                  <a:schemeClr val="dk1"/>
                </a:solidFill>
                <a:latin typeface="Arial"/>
                <a:ea typeface="Arial"/>
                <a:cs typeface="Arial"/>
                <a:sym typeface="Arial"/>
              </a:rPr>
              <a:t>Een gegevensmodel voor het </a:t>
            </a:r>
            <a:r>
              <a:rPr b="1" i="0" lang="nl-BE" sz="2400" u="sng" cap="none" strike="noStrike">
                <a:solidFill>
                  <a:schemeClr val="dk1"/>
                </a:solidFill>
                <a:latin typeface="Arial"/>
                <a:ea typeface="Arial"/>
                <a:cs typeface="Arial"/>
                <a:sym typeface="Arial"/>
              </a:rPr>
              <a:t>inventariseren</a:t>
            </a:r>
            <a:r>
              <a:rPr b="0" i="0" lang="nl-BE" sz="2400" u="none" cap="none" strike="noStrike">
                <a:solidFill>
                  <a:schemeClr val="dk1"/>
                </a:solidFill>
                <a:latin typeface="Arial"/>
                <a:ea typeface="Arial"/>
                <a:cs typeface="Arial"/>
                <a:sym typeface="Arial"/>
              </a:rPr>
              <a:t> van het </a:t>
            </a:r>
            <a:r>
              <a:rPr b="1" i="0" lang="nl-BE" sz="2400" u="sng" cap="none" strike="noStrike">
                <a:solidFill>
                  <a:schemeClr val="dk1"/>
                </a:solidFill>
                <a:latin typeface="Arial"/>
                <a:ea typeface="Arial"/>
                <a:cs typeface="Arial"/>
                <a:sym typeface="Arial"/>
              </a:rPr>
              <a:t>Openbaar Domein</a:t>
            </a:r>
            <a:r>
              <a:rPr b="0" i="0" lang="nl-BE" sz="2400" u="none" cap="none" strike="noStrike">
                <a:solidFill>
                  <a:schemeClr val="dk1"/>
                </a:solidFill>
                <a:latin typeface="Arial"/>
                <a:ea typeface="Arial"/>
                <a:cs typeface="Arial"/>
                <a:sym typeface="Arial"/>
              </a:rPr>
              <a:t> met een </a:t>
            </a:r>
            <a:r>
              <a:rPr b="1" i="0" lang="nl-BE" sz="2400" u="sng" cap="none" strike="noStrike">
                <a:solidFill>
                  <a:schemeClr val="dk1"/>
                </a:solidFill>
                <a:latin typeface="Arial"/>
                <a:ea typeface="Arial"/>
                <a:cs typeface="Arial"/>
                <a:sym typeface="Arial"/>
              </a:rPr>
              <a:t>minimum aan gegevens</a:t>
            </a:r>
            <a:r>
              <a:rPr b="0" i="0" lang="nl-BE" sz="2400" u="sng" cap="none" strike="noStrike">
                <a:solidFill>
                  <a:schemeClr val="dk1"/>
                </a:solidFill>
                <a:latin typeface="Arial"/>
                <a:ea typeface="Arial"/>
                <a:cs typeface="Arial"/>
                <a:sym typeface="Arial"/>
              </a:rPr>
              <a:t> </a:t>
            </a:r>
            <a:r>
              <a:rPr b="0" i="0" lang="nl-BE" sz="2400" u="none" cap="none" strike="noStrike">
                <a:solidFill>
                  <a:schemeClr val="dk1"/>
                </a:solidFill>
                <a:latin typeface="Arial"/>
                <a:ea typeface="Arial"/>
                <a:cs typeface="Arial"/>
                <a:sym typeface="Arial"/>
              </a:rPr>
              <a:t>dat moet worden bijgehouden en kan </a:t>
            </a:r>
            <a:r>
              <a:rPr b="1" i="0" lang="nl-BE" sz="2400" u="sng" cap="none" strike="noStrike">
                <a:solidFill>
                  <a:schemeClr val="dk1"/>
                </a:solidFill>
                <a:latin typeface="Arial"/>
                <a:ea typeface="Arial"/>
                <a:cs typeface="Arial"/>
                <a:sym typeface="Arial"/>
              </a:rPr>
              <a:t>uitgewisseld </a:t>
            </a:r>
            <a:r>
              <a:rPr b="0" i="0" lang="nl-BE" sz="2400" u="none" cap="none" strike="noStrike">
                <a:solidFill>
                  <a:schemeClr val="dk1"/>
                </a:solidFill>
                <a:latin typeface="Arial"/>
                <a:ea typeface="Arial"/>
                <a:cs typeface="Arial"/>
                <a:sym typeface="Arial"/>
              </a:rPr>
              <a:t>worden.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19" name="Google Shape;319;p45"/>
          <p:cNvSpPr txBox="1"/>
          <p:nvPr>
            <p:ph type="title"/>
          </p:nvPr>
        </p:nvSpPr>
        <p:spPr>
          <a:xfrm>
            <a:off x="681038" y="365126"/>
            <a:ext cx="8544000" cy="984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nl-BE" sz="3200" u="none" cap="none" strike="noStrike">
                <a:solidFill>
                  <a:schemeClr val="dk1"/>
                </a:solidFill>
                <a:latin typeface="Arial"/>
                <a:ea typeface="Arial"/>
                <a:cs typeface="Arial"/>
                <a:sym typeface="Arial"/>
              </a:rPr>
              <a:t>Probleem en doel?</a:t>
            </a:r>
            <a:endParaRPr b="0" i="0" sz="3200" u="none" cap="none" strike="noStrike">
              <a:solidFill>
                <a:schemeClr val="dk1"/>
              </a:solidFill>
              <a:latin typeface="Arial"/>
              <a:ea typeface="Arial"/>
              <a:cs typeface="Arial"/>
              <a:sym typeface="Arial"/>
            </a:endParaRPr>
          </a:p>
        </p:txBody>
      </p:sp>
      <p:sp>
        <p:nvSpPr>
          <p:cNvPr id="320" name="Google Shape;320;p45"/>
          <p:cNvSpPr txBox="1"/>
          <p:nvPr>
            <p:ph idx="12" type="sldNum"/>
          </p:nvPr>
        </p:nvSpPr>
        <p:spPr>
          <a:xfrm>
            <a:off x="8689202" y="6558837"/>
            <a:ext cx="7392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chemeClr val="dk2"/>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pic>
        <p:nvPicPr>
          <p:cNvPr descr="http://static.panoramio.com/photos/original/12844543.jpg" id="321" name="Google Shape;321;p45"/>
          <p:cNvPicPr preferRelativeResize="0"/>
          <p:nvPr/>
        </p:nvPicPr>
        <p:blipFill rotWithShape="1">
          <a:blip r:embed="rId3">
            <a:alphaModFix/>
          </a:blip>
          <a:srcRect b="0" l="0" r="0" t="0"/>
          <a:stretch/>
        </p:blipFill>
        <p:spPr>
          <a:xfrm>
            <a:off x="2463552" y="2849788"/>
            <a:ext cx="4978895" cy="37341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